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png&amp;ehk=8CCLVPjps8dF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5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324" r:id="rId15"/>
    <p:sldId id="289" r:id="rId16"/>
    <p:sldId id="258" r:id="rId17"/>
    <p:sldId id="291" r:id="rId18"/>
    <p:sldId id="292" r:id="rId19"/>
    <p:sldId id="326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25" r:id="rId33"/>
    <p:sldId id="290" r:id="rId34"/>
  </p:sldIdLst>
  <p:sldSz cx="12192000" cy="6858000"/>
  <p:notesSz cx="7023100" cy="93091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1547C98-2248-4896-8335-242F73B11F00}">
  <a:tblStyle styleId="{F1547C98-2248-4896-8335-242F73B11F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780C5B-6FB7-480F-8BEB-BD20CF30EC9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2" d="100"/>
        <a:sy n="32" d="100"/>
      </p:scale>
      <p:origin x="0" y="-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1BB4C-8836-4F9C-B1D0-70AD640D06EA}" type="doc">
      <dgm:prSet loTypeId="urn:microsoft.com/office/officeart/2005/8/layout/defaul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64DC83B-DC31-44D1-AB01-7273CC8AC21C}">
      <dgm:prSet/>
      <dgm:spPr>
        <a:solidFill>
          <a:schemeClr val="accent1">
            <a:lumMod val="20000"/>
            <a:lumOff val="80000"/>
          </a:schemeClr>
        </a:solidFill>
      </dgm:spPr>
      <dgm:t>
        <a:bodyPr spcFirstLastPara="0" vert="horz" wrap="square" lIns="72390" tIns="72390" rIns="72390" bIns="72390" numCol="1" spcCol="1270" anchor="ctr" anchorCtr="0"/>
        <a:lstStyle/>
        <a:p>
          <a:r>
            <a:rPr lang="en-US" b="0" i="0" dirty="0"/>
            <a:t>Websites and web-based content (Internet &amp; Intranet)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1 Websites and web-based content (internet &amp; intranet)" title="8 Electronic Content examples"/>
        </a:ext>
      </dgm:extLst>
    </dgm:pt>
    <dgm:pt modelId="{35B57DA6-A830-4A11-ABBB-3DD257D62A55}" type="parTrans" cxnId="{0EBAAD1E-9110-4DD4-9500-E4208F69012D}">
      <dgm:prSet/>
      <dgm:spPr/>
      <dgm:t>
        <a:bodyPr/>
        <a:lstStyle/>
        <a:p>
          <a:endParaRPr lang="en-US"/>
        </a:p>
      </dgm:t>
    </dgm:pt>
    <dgm:pt modelId="{AF60E1FF-056C-4A36-A140-AF8E6F5B66FD}" type="sibTrans" cxnId="{0EBAAD1E-9110-4DD4-9500-E4208F69012D}">
      <dgm:prSet/>
      <dgm:spPr/>
      <dgm:t>
        <a:bodyPr/>
        <a:lstStyle/>
        <a:p>
          <a:endParaRPr lang="en-US"/>
        </a:p>
      </dgm:t>
    </dgm:pt>
    <dgm:pt modelId="{7739BA99-4E29-407D-ADAD-8BFF410FC28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Microsoft Office &amp; PDF Documents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2 Microsoft Office &amp; PDF Documents" title="8 Electronic Content examples"/>
        </a:ext>
      </dgm:extLst>
    </dgm:pt>
    <dgm:pt modelId="{234D95FD-EA68-4087-AD3F-C53692AE3257}" type="parTrans" cxnId="{A6B233CA-0B1D-42A8-AB9A-7B9397747085}">
      <dgm:prSet/>
      <dgm:spPr/>
      <dgm:t>
        <a:bodyPr/>
        <a:lstStyle/>
        <a:p>
          <a:endParaRPr lang="en-US"/>
        </a:p>
      </dgm:t>
    </dgm:pt>
    <dgm:pt modelId="{C66B3565-ED84-4AC4-AE93-E5B045AAF452}" type="sibTrans" cxnId="{A6B233CA-0B1D-42A8-AB9A-7B9397747085}">
      <dgm:prSet/>
      <dgm:spPr/>
      <dgm:t>
        <a:bodyPr/>
        <a:lstStyle/>
        <a:p>
          <a:endParaRPr lang="en-US"/>
        </a:p>
      </dgm:t>
    </dgm:pt>
    <dgm:pt modelId="{CF81BB6D-2765-43CA-8927-AC29D5D588A5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Training materials (e.g., online training materials, tests, online surveys)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3 Training materials (e.g., online training materials, tests, online surveys)" title="8 Electronic Content examples"/>
        </a:ext>
      </dgm:extLst>
    </dgm:pt>
    <dgm:pt modelId="{CFEC3B28-4734-42CB-B019-CF36F4B85378}" type="parTrans" cxnId="{D9A46685-A1FB-4F3B-A93C-9ABAA2EFDD9E}">
      <dgm:prSet/>
      <dgm:spPr/>
      <dgm:t>
        <a:bodyPr/>
        <a:lstStyle/>
        <a:p>
          <a:endParaRPr lang="en-US"/>
        </a:p>
      </dgm:t>
    </dgm:pt>
    <dgm:pt modelId="{1F9FFDEA-CA88-45BA-8192-90290B9BAB0F}" type="sibTrans" cxnId="{D9A46685-A1FB-4F3B-A93C-9ABAA2EFDD9E}">
      <dgm:prSet/>
      <dgm:spPr/>
      <dgm:t>
        <a:bodyPr/>
        <a:lstStyle/>
        <a:p>
          <a:endParaRPr lang="en-US"/>
        </a:p>
      </dgm:t>
    </dgm:pt>
    <dgm:pt modelId="{A013483F-FD2C-4A63-9722-891DC44B00C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Multimedia (video/audio)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4 Multimedia (video/ audio)" title="8 Electronic Content examples"/>
        </a:ext>
      </dgm:extLst>
    </dgm:pt>
    <dgm:pt modelId="{A9D0B928-0440-4CC4-9034-5E4CFC5584C6}" type="parTrans" cxnId="{BB889398-1FD8-4157-AC22-F5F8BEF0F9C6}">
      <dgm:prSet/>
      <dgm:spPr/>
      <dgm:t>
        <a:bodyPr/>
        <a:lstStyle/>
        <a:p>
          <a:endParaRPr lang="en-US"/>
        </a:p>
      </dgm:t>
    </dgm:pt>
    <dgm:pt modelId="{5CBA5193-DB54-44E9-8AA1-D2E704E3199D}" type="sibTrans" cxnId="{BB889398-1FD8-4157-AC22-F5F8BEF0F9C6}">
      <dgm:prSet/>
      <dgm:spPr/>
      <dgm:t>
        <a:bodyPr/>
        <a:lstStyle/>
        <a:p>
          <a:endParaRPr lang="en-US"/>
        </a:p>
      </dgm:t>
    </dgm:pt>
    <dgm:pt modelId="{3C62A232-7F7C-4275-B7CE-9642A8D340B5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Digital content (e.g., documents, templates, forms, reports, surveys)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5 Digital content (e.g., documents, templates, forms, reports, surveys)" title="8 Electronic Content examples"/>
        </a:ext>
      </dgm:extLst>
    </dgm:pt>
    <dgm:pt modelId="{D63780C2-077B-45A2-8FA0-400686A47F86}" type="parTrans" cxnId="{9DF81502-6D60-4EE6-BD7E-DD1DA6592452}">
      <dgm:prSet/>
      <dgm:spPr/>
      <dgm:t>
        <a:bodyPr/>
        <a:lstStyle/>
        <a:p>
          <a:endParaRPr lang="en-US"/>
        </a:p>
      </dgm:t>
    </dgm:pt>
    <dgm:pt modelId="{1231B8FF-07E4-48EC-B415-16BE54DF5971}" type="sibTrans" cxnId="{9DF81502-6D60-4EE6-BD7E-DD1DA6592452}">
      <dgm:prSet/>
      <dgm:spPr/>
      <dgm:t>
        <a:bodyPr/>
        <a:lstStyle/>
        <a:p>
          <a:endParaRPr lang="en-US"/>
        </a:p>
      </dgm:t>
    </dgm:pt>
    <dgm:pt modelId="{1280E1A9-6501-4DB9-8971-7C7E87E9BBC5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Interactive maps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6 Interactive maps " title="8 Electronic Content examples"/>
        </a:ext>
      </dgm:extLst>
    </dgm:pt>
    <dgm:pt modelId="{D273D359-B1F0-4345-B0AF-0EF073C78728}" type="parTrans" cxnId="{4EA0B875-31A5-4607-B454-3BD8CA647076}">
      <dgm:prSet/>
      <dgm:spPr/>
      <dgm:t>
        <a:bodyPr/>
        <a:lstStyle/>
        <a:p>
          <a:endParaRPr lang="en-US"/>
        </a:p>
      </dgm:t>
    </dgm:pt>
    <dgm:pt modelId="{E08B33C3-2B27-4CB3-AE3E-D53AB487764A}" type="sibTrans" cxnId="{4EA0B875-31A5-4607-B454-3BD8CA647076}">
      <dgm:prSet/>
      <dgm:spPr/>
      <dgm:t>
        <a:bodyPr/>
        <a:lstStyle/>
        <a:p>
          <a:endParaRPr lang="en-US"/>
        </a:p>
      </dgm:t>
    </dgm:pt>
    <dgm:pt modelId="{FDF32237-73A9-4B20-B36A-F2D022F5B0A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Electronic emergency notifications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7 Electronic emergency notifications " title="8 Electronic Content examples"/>
        </a:ext>
      </dgm:extLst>
    </dgm:pt>
    <dgm:pt modelId="{87169CDC-6AD0-458A-A5D0-67515CF42C4C}" type="parTrans" cxnId="{66CCE89F-5D2E-43BD-AC2C-0C257A7FE75B}">
      <dgm:prSet/>
      <dgm:spPr/>
      <dgm:t>
        <a:bodyPr/>
        <a:lstStyle/>
        <a:p>
          <a:endParaRPr lang="en-US"/>
        </a:p>
      </dgm:t>
    </dgm:pt>
    <dgm:pt modelId="{874D7938-E3F6-4F29-B397-715321FA0431}" type="sibTrans" cxnId="{66CCE89F-5D2E-43BD-AC2C-0C257A7FE75B}">
      <dgm:prSet/>
      <dgm:spPr/>
      <dgm:t>
        <a:bodyPr/>
        <a:lstStyle/>
        <a:p>
          <a:endParaRPr lang="en-US"/>
        </a:p>
      </dgm:t>
    </dgm:pt>
    <dgm:pt modelId="{88D6B7F7-CAA5-441A-A54C-5EED5A9D3D3F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Subscription services (e.g., news feeds, alert services, professional journals)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8 Subscription services (e.g. , news feeds, alert services, professional journals)" title="8 Electronic Content examples"/>
        </a:ext>
      </dgm:extLst>
    </dgm:pt>
    <dgm:pt modelId="{A4B60D8A-9D3A-4378-9057-4BE7DC1183E1}" type="parTrans" cxnId="{163C283C-85BF-435F-89D9-2ED4670C7FEB}">
      <dgm:prSet/>
      <dgm:spPr/>
      <dgm:t>
        <a:bodyPr/>
        <a:lstStyle/>
        <a:p>
          <a:endParaRPr lang="en-US"/>
        </a:p>
      </dgm:t>
    </dgm:pt>
    <dgm:pt modelId="{A51F0E0C-FE96-48FB-ADD4-A7DD3A75A2AE}" type="sibTrans" cxnId="{163C283C-85BF-435F-89D9-2ED4670C7FEB}">
      <dgm:prSet/>
      <dgm:spPr/>
      <dgm:t>
        <a:bodyPr/>
        <a:lstStyle/>
        <a:p>
          <a:endParaRPr lang="en-US"/>
        </a:p>
      </dgm:t>
    </dgm:pt>
    <dgm:pt modelId="{57038A9A-F0E5-46F3-9144-85D09C3D8413}" type="pres">
      <dgm:prSet presAssocID="{E021BB4C-8836-4F9C-B1D0-70AD640D06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61D368-1FC5-4F97-8CE8-DFABA99394DB}" type="pres">
      <dgm:prSet presAssocID="{D64DC83B-DC31-44D1-AB01-7273CC8AC21C}" presName="node" presStyleLbl="node1" presStyleIdx="0" presStyleCnt="8" custLinFactNeighborX="-126">
        <dgm:presLayoutVars>
          <dgm:bulletEnabled val="1"/>
        </dgm:presLayoutVars>
      </dgm:prSet>
      <dgm:spPr>
        <a:xfrm>
          <a:off x="3192" y="56128"/>
          <a:ext cx="2532322" cy="1519393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602D6FA6-EC9C-40FF-9070-52F61ABC4D7B}" type="pres">
      <dgm:prSet presAssocID="{AF60E1FF-056C-4A36-A140-AF8E6F5B66FD}" presName="sibTrans" presStyleCnt="0"/>
      <dgm:spPr/>
    </dgm:pt>
    <dgm:pt modelId="{29CB601F-AE03-4B29-9CB3-2AD56A1CEFF6}" type="pres">
      <dgm:prSet presAssocID="{7739BA99-4E29-407D-ADAD-8BFF410FC28B}" presName="node" presStyleLbl="node1" presStyleIdx="1" presStyleCnt="8" custLinFactNeighborX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DD9F2-8229-471B-A516-5EC5B20AD3E0}" type="pres">
      <dgm:prSet presAssocID="{C66B3565-ED84-4AC4-AE93-E5B045AAF452}" presName="sibTrans" presStyleCnt="0"/>
      <dgm:spPr/>
    </dgm:pt>
    <dgm:pt modelId="{5210D22D-54EC-4378-A28F-5C5397357D86}" type="pres">
      <dgm:prSet presAssocID="{CF81BB6D-2765-43CA-8927-AC29D5D588A5}" presName="node" presStyleLbl="node1" presStyleIdx="2" presStyleCnt="8" custLinFactNeighborX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4496D-95FE-41D0-8EE0-67E2CFEBA95E}" type="pres">
      <dgm:prSet presAssocID="{1F9FFDEA-CA88-45BA-8192-90290B9BAB0F}" presName="sibTrans" presStyleCnt="0"/>
      <dgm:spPr/>
    </dgm:pt>
    <dgm:pt modelId="{FA5BBDB6-1B9B-4346-92E8-EAB9F778AB0F}" type="pres">
      <dgm:prSet presAssocID="{A013483F-FD2C-4A63-9722-891DC44B00C9}" presName="node" presStyleLbl="node1" presStyleIdx="3" presStyleCnt="8" custLinFactNeighborX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690F8-77ED-4A0D-A5E5-7C35C2EE98C8}" type="pres">
      <dgm:prSet presAssocID="{5CBA5193-DB54-44E9-8AA1-D2E704E3199D}" presName="sibTrans" presStyleCnt="0"/>
      <dgm:spPr/>
    </dgm:pt>
    <dgm:pt modelId="{D0C126AB-AD82-4B9D-A2FD-E45F4702AE67}" type="pres">
      <dgm:prSet presAssocID="{3C62A232-7F7C-4275-B7CE-9642A8D340B5}" presName="node" presStyleLbl="node1" presStyleIdx="4" presStyleCnt="8" custLinFactNeighborX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7786B-E39F-4AE6-8B10-760DABA7AAFB}" type="pres">
      <dgm:prSet presAssocID="{1231B8FF-07E4-48EC-B415-16BE54DF5971}" presName="sibTrans" presStyleCnt="0"/>
      <dgm:spPr/>
    </dgm:pt>
    <dgm:pt modelId="{7D3BBBA4-F588-4572-BF93-9FCD0078F392}" type="pres">
      <dgm:prSet presAssocID="{1280E1A9-6501-4DB9-8971-7C7E87E9BBC5}" presName="node" presStyleLbl="node1" presStyleIdx="5" presStyleCnt="8" custLinFactNeighborX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B8A60-4C2D-413B-BC44-E8EBF4903634}" type="pres">
      <dgm:prSet presAssocID="{E08B33C3-2B27-4CB3-AE3E-D53AB487764A}" presName="sibTrans" presStyleCnt="0"/>
      <dgm:spPr/>
    </dgm:pt>
    <dgm:pt modelId="{A2446ECC-D254-4E41-8E9D-5A95799152CE}" type="pres">
      <dgm:prSet presAssocID="{FDF32237-73A9-4B20-B36A-F2D022F5B0AA}" presName="node" presStyleLbl="node1" presStyleIdx="6" presStyleCnt="8" custLinFactNeighborX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2F74D-03AE-4BE7-B8AB-2530CF17DA81}" type="pres">
      <dgm:prSet presAssocID="{874D7938-E3F6-4F29-B397-715321FA0431}" presName="sibTrans" presStyleCnt="0"/>
      <dgm:spPr/>
    </dgm:pt>
    <dgm:pt modelId="{323E40EC-A5AF-4894-A758-A09C9C8DE273}" type="pres">
      <dgm:prSet presAssocID="{88D6B7F7-CAA5-441A-A54C-5EED5A9D3D3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B233CA-0B1D-42A8-AB9A-7B9397747085}" srcId="{E021BB4C-8836-4F9C-B1D0-70AD640D06EA}" destId="{7739BA99-4E29-407D-ADAD-8BFF410FC28B}" srcOrd="1" destOrd="0" parTransId="{234D95FD-EA68-4087-AD3F-C53692AE3257}" sibTransId="{C66B3565-ED84-4AC4-AE93-E5B045AAF452}"/>
    <dgm:cxn modelId="{163C283C-85BF-435F-89D9-2ED4670C7FEB}" srcId="{E021BB4C-8836-4F9C-B1D0-70AD640D06EA}" destId="{88D6B7F7-CAA5-441A-A54C-5EED5A9D3D3F}" srcOrd="7" destOrd="0" parTransId="{A4B60D8A-9D3A-4378-9057-4BE7DC1183E1}" sibTransId="{A51F0E0C-FE96-48FB-ADD4-A7DD3A75A2AE}"/>
    <dgm:cxn modelId="{C1CF811E-6A7E-46C8-93E4-01F610CA2340}" type="presOf" srcId="{A013483F-FD2C-4A63-9722-891DC44B00C9}" destId="{FA5BBDB6-1B9B-4346-92E8-EAB9F778AB0F}" srcOrd="0" destOrd="0" presId="urn:microsoft.com/office/officeart/2005/8/layout/default"/>
    <dgm:cxn modelId="{E476DE28-8182-4658-95AC-C10409D35C79}" type="presOf" srcId="{1280E1A9-6501-4DB9-8971-7C7E87E9BBC5}" destId="{7D3BBBA4-F588-4572-BF93-9FCD0078F392}" srcOrd="0" destOrd="0" presId="urn:microsoft.com/office/officeart/2005/8/layout/default"/>
    <dgm:cxn modelId="{9F3249C1-DC4A-48CE-8D89-B28500FE3CD0}" type="presOf" srcId="{7739BA99-4E29-407D-ADAD-8BFF410FC28B}" destId="{29CB601F-AE03-4B29-9CB3-2AD56A1CEFF6}" srcOrd="0" destOrd="0" presId="urn:microsoft.com/office/officeart/2005/8/layout/default"/>
    <dgm:cxn modelId="{D9A46685-A1FB-4F3B-A93C-9ABAA2EFDD9E}" srcId="{E021BB4C-8836-4F9C-B1D0-70AD640D06EA}" destId="{CF81BB6D-2765-43CA-8927-AC29D5D588A5}" srcOrd="2" destOrd="0" parTransId="{CFEC3B28-4734-42CB-B019-CF36F4B85378}" sibTransId="{1F9FFDEA-CA88-45BA-8192-90290B9BAB0F}"/>
    <dgm:cxn modelId="{928A6336-4B01-44C1-8E93-7F7000C65A48}" type="presOf" srcId="{3C62A232-7F7C-4275-B7CE-9642A8D340B5}" destId="{D0C126AB-AD82-4B9D-A2FD-E45F4702AE67}" srcOrd="0" destOrd="0" presId="urn:microsoft.com/office/officeart/2005/8/layout/default"/>
    <dgm:cxn modelId="{0EBAAD1E-9110-4DD4-9500-E4208F69012D}" srcId="{E021BB4C-8836-4F9C-B1D0-70AD640D06EA}" destId="{D64DC83B-DC31-44D1-AB01-7273CC8AC21C}" srcOrd="0" destOrd="0" parTransId="{35B57DA6-A830-4A11-ABBB-3DD257D62A55}" sibTransId="{AF60E1FF-056C-4A36-A140-AF8E6F5B66FD}"/>
    <dgm:cxn modelId="{7BC489C2-A1EE-4377-9AE0-842A9507DB4D}" type="presOf" srcId="{CF81BB6D-2765-43CA-8927-AC29D5D588A5}" destId="{5210D22D-54EC-4378-A28F-5C5397357D86}" srcOrd="0" destOrd="0" presId="urn:microsoft.com/office/officeart/2005/8/layout/default"/>
    <dgm:cxn modelId="{4EA0B875-31A5-4607-B454-3BD8CA647076}" srcId="{E021BB4C-8836-4F9C-B1D0-70AD640D06EA}" destId="{1280E1A9-6501-4DB9-8971-7C7E87E9BBC5}" srcOrd="5" destOrd="0" parTransId="{D273D359-B1F0-4345-B0AF-0EF073C78728}" sibTransId="{E08B33C3-2B27-4CB3-AE3E-D53AB487764A}"/>
    <dgm:cxn modelId="{EA997F4B-F159-47AB-AA54-9F8665BF4A27}" type="presOf" srcId="{FDF32237-73A9-4B20-B36A-F2D022F5B0AA}" destId="{A2446ECC-D254-4E41-8E9D-5A95799152CE}" srcOrd="0" destOrd="0" presId="urn:microsoft.com/office/officeart/2005/8/layout/default"/>
    <dgm:cxn modelId="{AB57F2ED-D10A-4AFF-AD48-55B863A46136}" type="presOf" srcId="{88D6B7F7-CAA5-441A-A54C-5EED5A9D3D3F}" destId="{323E40EC-A5AF-4894-A758-A09C9C8DE273}" srcOrd="0" destOrd="0" presId="urn:microsoft.com/office/officeart/2005/8/layout/default"/>
    <dgm:cxn modelId="{BB889398-1FD8-4157-AC22-F5F8BEF0F9C6}" srcId="{E021BB4C-8836-4F9C-B1D0-70AD640D06EA}" destId="{A013483F-FD2C-4A63-9722-891DC44B00C9}" srcOrd="3" destOrd="0" parTransId="{A9D0B928-0440-4CC4-9034-5E4CFC5584C6}" sibTransId="{5CBA5193-DB54-44E9-8AA1-D2E704E3199D}"/>
    <dgm:cxn modelId="{81F36883-40A3-441E-828B-07BE78E785C8}" type="presOf" srcId="{D64DC83B-DC31-44D1-AB01-7273CC8AC21C}" destId="{7C61D368-1FC5-4F97-8CE8-DFABA99394DB}" srcOrd="0" destOrd="0" presId="urn:microsoft.com/office/officeart/2005/8/layout/default"/>
    <dgm:cxn modelId="{75524609-6AD8-44DF-B112-DEBB83A771E5}" type="presOf" srcId="{E021BB4C-8836-4F9C-B1D0-70AD640D06EA}" destId="{57038A9A-F0E5-46F3-9144-85D09C3D8413}" srcOrd="0" destOrd="0" presId="urn:microsoft.com/office/officeart/2005/8/layout/default"/>
    <dgm:cxn modelId="{66CCE89F-5D2E-43BD-AC2C-0C257A7FE75B}" srcId="{E021BB4C-8836-4F9C-B1D0-70AD640D06EA}" destId="{FDF32237-73A9-4B20-B36A-F2D022F5B0AA}" srcOrd="6" destOrd="0" parTransId="{87169CDC-6AD0-458A-A5D0-67515CF42C4C}" sibTransId="{874D7938-E3F6-4F29-B397-715321FA0431}"/>
    <dgm:cxn modelId="{9DF81502-6D60-4EE6-BD7E-DD1DA6592452}" srcId="{E021BB4C-8836-4F9C-B1D0-70AD640D06EA}" destId="{3C62A232-7F7C-4275-B7CE-9642A8D340B5}" srcOrd="4" destOrd="0" parTransId="{D63780C2-077B-45A2-8FA0-400686A47F86}" sibTransId="{1231B8FF-07E4-48EC-B415-16BE54DF5971}"/>
    <dgm:cxn modelId="{6389D4ED-B97E-421F-9D61-4481FDD3C10E}" type="presParOf" srcId="{57038A9A-F0E5-46F3-9144-85D09C3D8413}" destId="{7C61D368-1FC5-4F97-8CE8-DFABA99394DB}" srcOrd="0" destOrd="0" presId="urn:microsoft.com/office/officeart/2005/8/layout/default"/>
    <dgm:cxn modelId="{E8F6AF96-235E-46C3-AA44-BF7BE1CE42E2}" type="presParOf" srcId="{57038A9A-F0E5-46F3-9144-85D09C3D8413}" destId="{602D6FA6-EC9C-40FF-9070-52F61ABC4D7B}" srcOrd="1" destOrd="0" presId="urn:microsoft.com/office/officeart/2005/8/layout/default"/>
    <dgm:cxn modelId="{3DFBC8CD-F7F4-493C-92D5-6BBA9620D735}" type="presParOf" srcId="{57038A9A-F0E5-46F3-9144-85D09C3D8413}" destId="{29CB601F-AE03-4B29-9CB3-2AD56A1CEFF6}" srcOrd="2" destOrd="0" presId="urn:microsoft.com/office/officeart/2005/8/layout/default"/>
    <dgm:cxn modelId="{12B487A8-D6C7-48F7-AEA6-295B674A578E}" type="presParOf" srcId="{57038A9A-F0E5-46F3-9144-85D09C3D8413}" destId="{BA8DD9F2-8229-471B-A516-5EC5B20AD3E0}" srcOrd="3" destOrd="0" presId="urn:microsoft.com/office/officeart/2005/8/layout/default"/>
    <dgm:cxn modelId="{841E8B05-7EE6-4297-9E5C-1827AAAC060E}" type="presParOf" srcId="{57038A9A-F0E5-46F3-9144-85D09C3D8413}" destId="{5210D22D-54EC-4378-A28F-5C5397357D86}" srcOrd="4" destOrd="0" presId="urn:microsoft.com/office/officeart/2005/8/layout/default"/>
    <dgm:cxn modelId="{408C2638-4530-4490-BE92-192363D6B199}" type="presParOf" srcId="{57038A9A-F0E5-46F3-9144-85D09C3D8413}" destId="{BBC4496D-95FE-41D0-8EE0-67E2CFEBA95E}" srcOrd="5" destOrd="0" presId="urn:microsoft.com/office/officeart/2005/8/layout/default"/>
    <dgm:cxn modelId="{7DC60055-396E-417E-B3F9-251CC0F9F5EC}" type="presParOf" srcId="{57038A9A-F0E5-46F3-9144-85D09C3D8413}" destId="{FA5BBDB6-1B9B-4346-92E8-EAB9F778AB0F}" srcOrd="6" destOrd="0" presId="urn:microsoft.com/office/officeart/2005/8/layout/default"/>
    <dgm:cxn modelId="{53F62696-334E-4287-A61E-3056515B9D38}" type="presParOf" srcId="{57038A9A-F0E5-46F3-9144-85D09C3D8413}" destId="{8F6690F8-77ED-4A0D-A5E5-7C35C2EE98C8}" srcOrd="7" destOrd="0" presId="urn:microsoft.com/office/officeart/2005/8/layout/default"/>
    <dgm:cxn modelId="{BAF42F26-221F-4FD4-BC1E-B02B002972D0}" type="presParOf" srcId="{57038A9A-F0E5-46F3-9144-85D09C3D8413}" destId="{D0C126AB-AD82-4B9D-A2FD-E45F4702AE67}" srcOrd="8" destOrd="0" presId="urn:microsoft.com/office/officeart/2005/8/layout/default"/>
    <dgm:cxn modelId="{1008FF17-0C32-4170-917C-8BB76CCCD720}" type="presParOf" srcId="{57038A9A-F0E5-46F3-9144-85D09C3D8413}" destId="{D7D7786B-E39F-4AE6-8B10-760DABA7AAFB}" srcOrd="9" destOrd="0" presId="urn:microsoft.com/office/officeart/2005/8/layout/default"/>
    <dgm:cxn modelId="{0317A796-1BA4-40A2-B1B0-360631A13265}" type="presParOf" srcId="{57038A9A-F0E5-46F3-9144-85D09C3D8413}" destId="{7D3BBBA4-F588-4572-BF93-9FCD0078F392}" srcOrd="10" destOrd="0" presId="urn:microsoft.com/office/officeart/2005/8/layout/default"/>
    <dgm:cxn modelId="{D5875377-D003-464D-A788-21CF2FD507CE}" type="presParOf" srcId="{57038A9A-F0E5-46F3-9144-85D09C3D8413}" destId="{11DB8A60-4C2D-413B-BC44-E8EBF4903634}" srcOrd="11" destOrd="0" presId="urn:microsoft.com/office/officeart/2005/8/layout/default"/>
    <dgm:cxn modelId="{AE2C468D-6FEC-438A-8AE9-83AEE1C15315}" type="presParOf" srcId="{57038A9A-F0E5-46F3-9144-85D09C3D8413}" destId="{A2446ECC-D254-4E41-8E9D-5A95799152CE}" srcOrd="12" destOrd="0" presId="urn:microsoft.com/office/officeart/2005/8/layout/default"/>
    <dgm:cxn modelId="{7F462864-344F-4A7B-A1E5-A4259B815262}" type="presParOf" srcId="{57038A9A-F0E5-46F3-9144-85D09C3D8413}" destId="{1AD2F74D-03AE-4BE7-B8AB-2530CF17DA81}" srcOrd="13" destOrd="0" presId="urn:microsoft.com/office/officeart/2005/8/layout/default"/>
    <dgm:cxn modelId="{9CAEE5DB-F6AA-455F-A22A-087FE05167B9}" type="presParOf" srcId="{57038A9A-F0E5-46F3-9144-85D09C3D8413}" destId="{323E40EC-A5AF-4894-A758-A09C9C8DE27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1BB4C-8836-4F9C-B1D0-70AD640D06EA}" type="doc">
      <dgm:prSet loTypeId="urn:microsoft.com/office/officeart/2005/8/layout/defaul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739BA99-4E29-407D-ADAD-8BFF410FC28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Web, desktop, server and mobile applications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2 Microsoft Office &amp; PDF Documents" title="8 Electronic Content examples"/>
        </a:ext>
      </dgm:extLst>
    </dgm:pt>
    <dgm:pt modelId="{234D95FD-EA68-4087-AD3F-C53692AE3257}" type="parTrans" cxnId="{A6B233CA-0B1D-42A8-AB9A-7B9397747085}">
      <dgm:prSet/>
      <dgm:spPr/>
      <dgm:t>
        <a:bodyPr/>
        <a:lstStyle/>
        <a:p>
          <a:endParaRPr lang="en-US"/>
        </a:p>
      </dgm:t>
    </dgm:pt>
    <dgm:pt modelId="{C66B3565-ED84-4AC4-AE93-E5B045AAF452}" type="sibTrans" cxnId="{A6B233CA-0B1D-42A8-AB9A-7B9397747085}">
      <dgm:prSet/>
      <dgm:spPr/>
      <dgm:t>
        <a:bodyPr/>
        <a:lstStyle/>
        <a:p>
          <a:endParaRPr lang="en-US"/>
        </a:p>
      </dgm:t>
    </dgm:pt>
    <dgm:pt modelId="{CF81BB6D-2765-43CA-8927-AC29D5D588A5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Authoring Tools &amp; Platforms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3 Training materials (e.g., online training materials, tests, online surveys)" title="8 Electronic Content examples"/>
        </a:ext>
      </dgm:extLst>
    </dgm:pt>
    <dgm:pt modelId="{CFEC3B28-4734-42CB-B019-CF36F4B85378}" type="parTrans" cxnId="{D9A46685-A1FB-4F3B-A93C-9ABAA2EFDD9E}">
      <dgm:prSet/>
      <dgm:spPr/>
      <dgm:t>
        <a:bodyPr/>
        <a:lstStyle/>
        <a:p>
          <a:endParaRPr lang="en-US"/>
        </a:p>
      </dgm:t>
    </dgm:pt>
    <dgm:pt modelId="{1F9FFDEA-CA88-45BA-8192-90290B9BAB0F}" type="sibTrans" cxnId="{D9A46685-A1FB-4F3B-A93C-9ABAA2EFDD9E}">
      <dgm:prSet/>
      <dgm:spPr/>
      <dgm:t>
        <a:bodyPr/>
        <a:lstStyle/>
        <a:p>
          <a:endParaRPr lang="en-US"/>
        </a:p>
      </dgm:t>
    </dgm:pt>
    <dgm:pt modelId="{A013483F-FD2C-4A63-9722-891DC44B00C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Software Infrastructure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4 Multimedia (video/ audio)" title="8 Electronic Content examples"/>
        </a:ext>
      </dgm:extLst>
    </dgm:pt>
    <dgm:pt modelId="{A9D0B928-0440-4CC4-9034-5E4CFC5584C6}" type="parTrans" cxnId="{BB889398-1FD8-4157-AC22-F5F8BEF0F9C6}">
      <dgm:prSet/>
      <dgm:spPr/>
      <dgm:t>
        <a:bodyPr/>
        <a:lstStyle/>
        <a:p>
          <a:endParaRPr lang="en-US"/>
        </a:p>
      </dgm:t>
    </dgm:pt>
    <dgm:pt modelId="{5CBA5193-DB54-44E9-8AA1-D2E704E3199D}" type="sibTrans" cxnId="{BB889398-1FD8-4157-AC22-F5F8BEF0F9C6}">
      <dgm:prSet/>
      <dgm:spPr/>
      <dgm:t>
        <a:bodyPr/>
        <a:lstStyle/>
        <a:p>
          <a:endParaRPr lang="en-US"/>
        </a:p>
      </dgm:t>
    </dgm:pt>
    <dgm:pt modelId="{3C62A232-7F7C-4275-B7CE-9642A8D340B5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ICT Service offerings (e.g. “as a service”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5 Digital content (e.g., documents, templates, forms, reports, surveys)" title="8 Electronic Content examples"/>
        </a:ext>
      </dgm:extLst>
    </dgm:pt>
    <dgm:pt modelId="{D63780C2-077B-45A2-8FA0-400686A47F86}" type="parTrans" cxnId="{9DF81502-6D60-4EE6-BD7E-DD1DA6592452}">
      <dgm:prSet/>
      <dgm:spPr/>
      <dgm:t>
        <a:bodyPr/>
        <a:lstStyle/>
        <a:p>
          <a:endParaRPr lang="en-US"/>
        </a:p>
      </dgm:t>
    </dgm:pt>
    <dgm:pt modelId="{1231B8FF-07E4-48EC-B415-16BE54DF5971}" type="sibTrans" cxnId="{9DF81502-6D60-4EE6-BD7E-DD1DA6592452}">
      <dgm:prSet/>
      <dgm:spPr/>
      <dgm:t>
        <a:bodyPr/>
        <a:lstStyle/>
        <a:p>
          <a:endParaRPr lang="en-US"/>
        </a:p>
      </dgm:t>
    </dgm:pt>
    <dgm:pt modelId="{57038A9A-F0E5-46F3-9144-85D09C3D8413}" type="pres">
      <dgm:prSet presAssocID="{E021BB4C-8836-4F9C-B1D0-70AD640D06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B601F-AE03-4B29-9CB3-2AD56A1CEFF6}" type="pres">
      <dgm:prSet presAssocID="{7739BA99-4E29-407D-ADAD-8BFF410FC28B}" presName="node" presStyleLbl="node1" presStyleIdx="0" presStyleCnt="4" custLinFactNeighborX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DD9F2-8229-471B-A516-5EC5B20AD3E0}" type="pres">
      <dgm:prSet presAssocID="{C66B3565-ED84-4AC4-AE93-E5B045AAF452}" presName="sibTrans" presStyleCnt="0"/>
      <dgm:spPr/>
    </dgm:pt>
    <dgm:pt modelId="{5210D22D-54EC-4378-A28F-5C5397357D86}" type="pres">
      <dgm:prSet presAssocID="{CF81BB6D-2765-43CA-8927-AC29D5D588A5}" presName="node" presStyleLbl="node1" presStyleIdx="1" presStyleCnt="4" custLinFactNeighborX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4496D-95FE-41D0-8EE0-67E2CFEBA95E}" type="pres">
      <dgm:prSet presAssocID="{1F9FFDEA-CA88-45BA-8192-90290B9BAB0F}" presName="sibTrans" presStyleCnt="0"/>
      <dgm:spPr/>
    </dgm:pt>
    <dgm:pt modelId="{FA5BBDB6-1B9B-4346-92E8-EAB9F778AB0F}" type="pres">
      <dgm:prSet presAssocID="{A013483F-FD2C-4A63-9722-891DC44B00C9}" presName="node" presStyleLbl="node1" presStyleIdx="2" presStyleCnt="4" custLinFactNeighborX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690F8-77ED-4A0D-A5E5-7C35C2EE98C8}" type="pres">
      <dgm:prSet presAssocID="{5CBA5193-DB54-44E9-8AA1-D2E704E3199D}" presName="sibTrans" presStyleCnt="0"/>
      <dgm:spPr/>
    </dgm:pt>
    <dgm:pt modelId="{D0C126AB-AD82-4B9D-A2FD-E45F4702AE67}" type="pres">
      <dgm:prSet presAssocID="{3C62A232-7F7C-4275-B7CE-9642A8D340B5}" presName="node" presStyleLbl="node1" presStyleIdx="3" presStyleCnt="4" custLinFactNeighborX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B233CA-0B1D-42A8-AB9A-7B9397747085}" srcId="{E021BB4C-8836-4F9C-B1D0-70AD640D06EA}" destId="{7739BA99-4E29-407D-ADAD-8BFF410FC28B}" srcOrd="0" destOrd="0" parTransId="{234D95FD-EA68-4087-AD3F-C53692AE3257}" sibTransId="{C66B3565-ED84-4AC4-AE93-E5B045AAF452}"/>
    <dgm:cxn modelId="{D9A46685-A1FB-4F3B-A93C-9ABAA2EFDD9E}" srcId="{E021BB4C-8836-4F9C-B1D0-70AD640D06EA}" destId="{CF81BB6D-2765-43CA-8927-AC29D5D588A5}" srcOrd="1" destOrd="0" parTransId="{CFEC3B28-4734-42CB-B019-CF36F4B85378}" sibTransId="{1F9FFDEA-CA88-45BA-8192-90290B9BAB0F}"/>
    <dgm:cxn modelId="{DCA655AA-143B-4826-9532-0352CEC28DE3}" type="presOf" srcId="{A013483F-FD2C-4A63-9722-891DC44B00C9}" destId="{FA5BBDB6-1B9B-4346-92E8-EAB9F778AB0F}" srcOrd="0" destOrd="0" presId="urn:microsoft.com/office/officeart/2005/8/layout/default"/>
    <dgm:cxn modelId="{BB889398-1FD8-4157-AC22-F5F8BEF0F9C6}" srcId="{E021BB4C-8836-4F9C-B1D0-70AD640D06EA}" destId="{A013483F-FD2C-4A63-9722-891DC44B00C9}" srcOrd="2" destOrd="0" parTransId="{A9D0B928-0440-4CC4-9034-5E4CFC5584C6}" sibTransId="{5CBA5193-DB54-44E9-8AA1-D2E704E3199D}"/>
    <dgm:cxn modelId="{59C860AF-8E00-48CE-B6F3-745F75F41B1D}" type="presOf" srcId="{7739BA99-4E29-407D-ADAD-8BFF410FC28B}" destId="{29CB601F-AE03-4B29-9CB3-2AD56A1CEFF6}" srcOrd="0" destOrd="0" presId="urn:microsoft.com/office/officeart/2005/8/layout/default"/>
    <dgm:cxn modelId="{70CB3288-53BF-4E7B-B959-45B9C83B9D62}" type="presOf" srcId="{CF81BB6D-2765-43CA-8927-AC29D5D588A5}" destId="{5210D22D-54EC-4378-A28F-5C5397357D86}" srcOrd="0" destOrd="0" presId="urn:microsoft.com/office/officeart/2005/8/layout/default"/>
    <dgm:cxn modelId="{9DF81502-6D60-4EE6-BD7E-DD1DA6592452}" srcId="{E021BB4C-8836-4F9C-B1D0-70AD640D06EA}" destId="{3C62A232-7F7C-4275-B7CE-9642A8D340B5}" srcOrd="3" destOrd="0" parTransId="{D63780C2-077B-45A2-8FA0-400686A47F86}" sibTransId="{1231B8FF-07E4-48EC-B415-16BE54DF5971}"/>
    <dgm:cxn modelId="{52BAE518-8D88-433F-86F9-CEE7B1D959BE}" type="presOf" srcId="{3C62A232-7F7C-4275-B7CE-9642A8D340B5}" destId="{D0C126AB-AD82-4B9D-A2FD-E45F4702AE67}" srcOrd="0" destOrd="0" presId="urn:microsoft.com/office/officeart/2005/8/layout/default"/>
    <dgm:cxn modelId="{84BF47D9-DFCB-448A-A2BA-8FB021D53C77}" type="presOf" srcId="{E021BB4C-8836-4F9C-B1D0-70AD640D06EA}" destId="{57038A9A-F0E5-46F3-9144-85D09C3D8413}" srcOrd="0" destOrd="0" presId="urn:microsoft.com/office/officeart/2005/8/layout/default"/>
    <dgm:cxn modelId="{56DC9852-EADD-4131-9843-717A449194CB}" type="presParOf" srcId="{57038A9A-F0E5-46F3-9144-85D09C3D8413}" destId="{29CB601F-AE03-4B29-9CB3-2AD56A1CEFF6}" srcOrd="0" destOrd="0" presId="urn:microsoft.com/office/officeart/2005/8/layout/default"/>
    <dgm:cxn modelId="{86557513-B3B3-4F31-8F74-F18E4BA23CB7}" type="presParOf" srcId="{57038A9A-F0E5-46F3-9144-85D09C3D8413}" destId="{BA8DD9F2-8229-471B-A516-5EC5B20AD3E0}" srcOrd="1" destOrd="0" presId="urn:microsoft.com/office/officeart/2005/8/layout/default"/>
    <dgm:cxn modelId="{6E2443CB-C4B3-4E92-9970-3AEEE52B6F5C}" type="presParOf" srcId="{57038A9A-F0E5-46F3-9144-85D09C3D8413}" destId="{5210D22D-54EC-4378-A28F-5C5397357D86}" srcOrd="2" destOrd="0" presId="urn:microsoft.com/office/officeart/2005/8/layout/default"/>
    <dgm:cxn modelId="{7F059D5E-7416-4102-940B-80B7A9BBE6D4}" type="presParOf" srcId="{57038A9A-F0E5-46F3-9144-85D09C3D8413}" destId="{BBC4496D-95FE-41D0-8EE0-67E2CFEBA95E}" srcOrd="3" destOrd="0" presId="urn:microsoft.com/office/officeart/2005/8/layout/default"/>
    <dgm:cxn modelId="{B1ECB6AF-A13A-42AA-8681-99AD4DB6576C}" type="presParOf" srcId="{57038A9A-F0E5-46F3-9144-85D09C3D8413}" destId="{FA5BBDB6-1B9B-4346-92E8-EAB9F778AB0F}" srcOrd="4" destOrd="0" presId="urn:microsoft.com/office/officeart/2005/8/layout/default"/>
    <dgm:cxn modelId="{E93B8E70-AE83-4F42-A5D5-EAEEA66144F1}" type="presParOf" srcId="{57038A9A-F0E5-46F3-9144-85D09C3D8413}" destId="{8F6690F8-77ED-4A0D-A5E5-7C35C2EE98C8}" srcOrd="5" destOrd="0" presId="urn:microsoft.com/office/officeart/2005/8/layout/default"/>
    <dgm:cxn modelId="{12763628-D222-4305-84D6-A5497FD7F7D1}" type="presParOf" srcId="{57038A9A-F0E5-46F3-9144-85D09C3D8413}" destId="{D0C126AB-AD82-4B9D-A2FD-E45F4702AE6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63360C-0142-4E98-8421-79A5BF3086CF}" type="doc">
      <dgm:prSet loTypeId="urn:microsoft.com/office/officeart/2005/8/layout/defaul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A7D2BBF-650F-4F6A-8A93-DDF39CF3270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Computers &amp; Laptops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omputers &amp; Laptops&#10;" title="Hardware Examples"/>
        </a:ext>
      </dgm:extLst>
    </dgm:pt>
    <dgm:pt modelId="{48A47B4A-8AD3-4E29-ACC1-A4E0055EEC42}" type="parTrans" cxnId="{5C377CA7-AD86-42D2-8559-CA1D89BB035B}">
      <dgm:prSet/>
      <dgm:spPr/>
      <dgm:t>
        <a:bodyPr/>
        <a:lstStyle/>
        <a:p>
          <a:endParaRPr lang="en-US"/>
        </a:p>
      </dgm:t>
    </dgm:pt>
    <dgm:pt modelId="{E7E53A04-2CA3-48DD-BD68-B862190522CD}" type="sibTrans" cxnId="{5C377CA7-AD86-42D2-8559-CA1D89BB035B}">
      <dgm:prSet/>
      <dgm:spPr/>
      <dgm:t>
        <a:bodyPr/>
        <a:lstStyle/>
        <a:p>
          <a:endParaRPr lang="en-US"/>
        </a:p>
      </dgm:t>
    </dgm:pt>
    <dgm:pt modelId="{9B2598CE-3992-47C7-9E9D-FE5F9011D936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Servers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ervers" title="Hardware Examples "/>
        </a:ext>
      </dgm:extLst>
    </dgm:pt>
    <dgm:pt modelId="{03F8153B-5424-4AD4-965E-FB630E7E99D0}" type="parTrans" cxnId="{C470B5E2-8DE3-4208-9ADC-E9E9ED202CC9}">
      <dgm:prSet/>
      <dgm:spPr/>
      <dgm:t>
        <a:bodyPr/>
        <a:lstStyle/>
        <a:p>
          <a:endParaRPr lang="en-US"/>
        </a:p>
      </dgm:t>
    </dgm:pt>
    <dgm:pt modelId="{09A7A072-A234-4AA2-BBBD-3B48E45D800B}" type="sibTrans" cxnId="{C470B5E2-8DE3-4208-9ADC-E9E9ED202CC9}">
      <dgm:prSet/>
      <dgm:spPr/>
      <dgm:t>
        <a:bodyPr/>
        <a:lstStyle/>
        <a:p>
          <a:endParaRPr lang="en-US"/>
        </a:p>
      </dgm:t>
    </dgm:pt>
    <dgm:pt modelId="{22233175-EC1F-41C8-B84E-B1A7A192301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Tablets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Tablets" title="Hardware Examples"/>
        </a:ext>
      </dgm:extLst>
    </dgm:pt>
    <dgm:pt modelId="{34D6DFA7-2D9E-4BC8-8742-84E06B831D2D}" type="parTrans" cxnId="{6E91FB48-E4D0-4A25-A205-EA1FB7B7D076}">
      <dgm:prSet/>
      <dgm:spPr/>
      <dgm:t>
        <a:bodyPr/>
        <a:lstStyle/>
        <a:p>
          <a:endParaRPr lang="en-US"/>
        </a:p>
      </dgm:t>
    </dgm:pt>
    <dgm:pt modelId="{785E8E1F-B420-4A23-A436-F83EF3EF9A92}" type="sibTrans" cxnId="{6E91FB48-E4D0-4A25-A205-EA1FB7B7D076}">
      <dgm:prSet/>
      <dgm:spPr/>
      <dgm:t>
        <a:bodyPr/>
        <a:lstStyle/>
        <a:p>
          <a:endParaRPr lang="en-US"/>
        </a:p>
      </dgm:t>
    </dgm:pt>
    <dgm:pt modelId="{84C5DFBB-9EBE-4F03-9144-0E21B12DE44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Printers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Printers" title="Hardware Examples"/>
        </a:ext>
      </dgm:extLst>
    </dgm:pt>
    <dgm:pt modelId="{31E0BC6F-3C54-41B6-BC4F-35B0E23DCEDF}" type="parTrans" cxnId="{B623D398-1E9D-4D2E-B9E3-9910E3A41A42}">
      <dgm:prSet/>
      <dgm:spPr/>
      <dgm:t>
        <a:bodyPr/>
        <a:lstStyle/>
        <a:p>
          <a:endParaRPr lang="en-US"/>
        </a:p>
      </dgm:t>
    </dgm:pt>
    <dgm:pt modelId="{6291FD2B-0333-4813-9524-B445298A232C}" type="sibTrans" cxnId="{B623D398-1E9D-4D2E-B9E3-9910E3A41A42}">
      <dgm:prSet/>
      <dgm:spPr/>
      <dgm:t>
        <a:bodyPr/>
        <a:lstStyle/>
        <a:p>
          <a:endParaRPr lang="en-US"/>
        </a:p>
      </dgm:t>
    </dgm:pt>
    <dgm:pt modelId="{8B517A01-83A9-41E4-AD66-2BB9A85FAC7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Copiers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opiers" title="Hardware Examples"/>
        </a:ext>
      </dgm:extLst>
    </dgm:pt>
    <dgm:pt modelId="{81208716-FC52-4172-B8EE-E2CE71644462}" type="parTrans" cxnId="{29226CD2-5819-498A-9C18-5773B41A68B5}">
      <dgm:prSet/>
      <dgm:spPr/>
      <dgm:t>
        <a:bodyPr/>
        <a:lstStyle/>
        <a:p>
          <a:endParaRPr lang="en-US"/>
        </a:p>
      </dgm:t>
    </dgm:pt>
    <dgm:pt modelId="{C67662F8-B639-4232-BEDA-E01AFC57B2CF}" type="sibTrans" cxnId="{29226CD2-5819-498A-9C18-5773B41A68B5}">
      <dgm:prSet/>
      <dgm:spPr/>
      <dgm:t>
        <a:bodyPr/>
        <a:lstStyle/>
        <a:p>
          <a:endParaRPr lang="en-US"/>
        </a:p>
      </dgm:t>
    </dgm:pt>
    <dgm:pt modelId="{252596B4-C955-4F41-A59F-F6409030F99F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Document Scanners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Document Scanners" title="Hardware Examples"/>
        </a:ext>
      </dgm:extLst>
    </dgm:pt>
    <dgm:pt modelId="{C66E925A-B0EA-4105-BDAC-7D3EA6917E0C}" type="parTrans" cxnId="{5CAB9F5F-2332-42F4-B161-EB44CE77C21B}">
      <dgm:prSet/>
      <dgm:spPr/>
      <dgm:t>
        <a:bodyPr/>
        <a:lstStyle/>
        <a:p>
          <a:endParaRPr lang="en-US"/>
        </a:p>
      </dgm:t>
    </dgm:pt>
    <dgm:pt modelId="{914D541D-41A0-426A-B8AE-B2476D7746AE}" type="sibTrans" cxnId="{5CAB9F5F-2332-42F4-B161-EB44CE77C21B}">
      <dgm:prSet/>
      <dgm:spPr/>
      <dgm:t>
        <a:bodyPr/>
        <a:lstStyle/>
        <a:p>
          <a:endParaRPr lang="en-US"/>
        </a:p>
      </dgm:t>
    </dgm:pt>
    <dgm:pt modelId="{50E10071-E49E-4566-8B72-2E4ADB47E21D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Multi-function office machines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Multi-function office machines" title="Hardware Examples"/>
        </a:ext>
      </dgm:extLst>
    </dgm:pt>
    <dgm:pt modelId="{7D7D35A1-2AD6-40A3-A3B9-320850B8B61E}" type="parTrans" cxnId="{A5334BB6-2315-4756-893B-849D89D955EA}">
      <dgm:prSet/>
      <dgm:spPr/>
      <dgm:t>
        <a:bodyPr/>
        <a:lstStyle/>
        <a:p>
          <a:endParaRPr lang="en-US"/>
        </a:p>
      </dgm:t>
    </dgm:pt>
    <dgm:pt modelId="{2AEDCA4E-145F-4041-A90E-CD87392A8E9C}" type="sibTrans" cxnId="{A5334BB6-2315-4756-893B-849D89D955EA}">
      <dgm:prSet/>
      <dgm:spPr/>
      <dgm:t>
        <a:bodyPr/>
        <a:lstStyle/>
        <a:p>
          <a:endParaRPr lang="en-US"/>
        </a:p>
      </dgm:t>
    </dgm:pt>
    <dgm:pt modelId="{4E4678BD-392D-4756-8659-8E6A5D7F2BF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Peripheral equipment (e.g.,  keyboards, mice)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Peripheral equipment (e.g.,  keyboards, mice)&#10;" title="Hardware Examples"/>
        </a:ext>
      </dgm:extLst>
    </dgm:pt>
    <dgm:pt modelId="{F094F3E0-1D9C-4BB4-BE6D-671BF645F21D}" type="parTrans" cxnId="{534E3736-2A3C-48B2-9F0F-511C91573515}">
      <dgm:prSet/>
      <dgm:spPr/>
      <dgm:t>
        <a:bodyPr/>
        <a:lstStyle/>
        <a:p>
          <a:endParaRPr lang="en-US"/>
        </a:p>
      </dgm:t>
    </dgm:pt>
    <dgm:pt modelId="{8AE9A579-8B92-4291-9A46-FD3AF75A2202}" type="sibTrans" cxnId="{534E3736-2A3C-48B2-9F0F-511C91573515}">
      <dgm:prSet/>
      <dgm:spPr/>
      <dgm:t>
        <a:bodyPr/>
        <a:lstStyle/>
        <a:p>
          <a:endParaRPr lang="en-US"/>
        </a:p>
      </dgm:t>
    </dgm:pt>
    <dgm:pt modelId="{07E2FB0D-BF2B-491D-B21A-855A9BD091D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Information kiosks and transaction machines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Information kiosks and transaction machines&#10;" title="Hardware examples"/>
        </a:ext>
      </dgm:extLst>
    </dgm:pt>
    <dgm:pt modelId="{DD01B8C4-E585-4AAC-8F81-0D8AC80A0331}" type="parTrans" cxnId="{67199FF8-C31D-4E29-A988-32866E8D725D}">
      <dgm:prSet/>
      <dgm:spPr/>
      <dgm:t>
        <a:bodyPr/>
        <a:lstStyle/>
        <a:p>
          <a:endParaRPr lang="en-US"/>
        </a:p>
      </dgm:t>
    </dgm:pt>
    <dgm:pt modelId="{98C27BD2-0F6B-4BFD-9955-96206501D855}" type="sibTrans" cxnId="{67199FF8-C31D-4E29-A988-32866E8D725D}">
      <dgm:prSet/>
      <dgm:spPr/>
      <dgm:t>
        <a:bodyPr/>
        <a:lstStyle/>
        <a:p>
          <a:endParaRPr lang="en-US"/>
        </a:p>
      </dgm:t>
    </dgm:pt>
    <dgm:pt modelId="{3C2E6016-077E-41DE-B3AD-BA63006142D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Mobile phones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Mobile phones" title="Hardware Examples"/>
        </a:ext>
      </dgm:extLst>
    </dgm:pt>
    <dgm:pt modelId="{9FEE19BA-2CCF-4B23-B0E8-B81B6B8E6C5C}" type="parTrans" cxnId="{21DE7489-9674-4E25-B587-D4101837DDC7}">
      <dgm:prSet/>
      <dgm:spPr/>
      <dgm:t>
        <a:bodyPr/>
        <a:lstStyle/>
        <a:p>
          <a:endParaRPr lang="en-US"/>
        </a:p>
      </dgm:t>
    </dgm:pt>
    <dgm:pt modelId="{F1404E07-08B1-4289-851D-980902BC7A1F}" type="sibTrans" cxnId="{21DE7489-9674-4E25-B587-D4101837DDC7}">
      <dgm:prSet/>
      <dgm:spPr/>
      <dgm:t>
        <a:bodyPr/>
        <a:lstStyle/>
        <a:p>
          <a:endParaRPr lang="en-US"/>
        </a:p>
      </dgm:t>
    </dgm:pt>
    <dgm:pt modelId="{67F6D3BB-DCB2-4E38-9593-269A47301BD8}" type="pres">
      <dgm:prSet presAssocID="{CC63360C-0142-4E98-8421-79A5BF3086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A2C511-53A2-469C-98C1-FA750FB33C8C}" type="pres">
      <dgm:prSet presAssocID="{3A7D2BBF-650F-4F6A-8A93-DDF39CF32703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91AA1-1BCF-407D-BF48-40AA25498FB9}" type="pres">
      <dgm:prSet presAssocID="{E7E53A04-2CA3-48DD-BD68-B862190522CD}" presName="sibTrans" presStyleCnt="0"/>
      <dgm:spPr/>
    </dgm:pt>
    <dgm:pt modelId="{BC0D130A-CD83-4D17-A92D-63DEB31D8A58}" type="pres">
      <dgm:prSet presAssocID="{9B2598CE-3992-47C7-9E9D-FE5F9011D936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288F6-F908-40F3-B6CE-02278970C2D8}" type="pres">
      <dgm:prSet presAssocID="{09A7A072-A234-4AA2-BBBD-3B48E45D800B}" presName="sibTrans" presStyleCnt="0"/>
      <dgm:spPr/>
    </dgm:pt>
    <dgm:pt modelId="{18132601-5C27-4387-9142-74F8A75BEEC7}" type="pres">
      <dgm:prSet presAssocID="{22233175-EC1F-41C8-B84E-B1A7A192301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1D23F-17E3-47A7-A285-071CFB2AFC88}" type="pres">
      <dgm:prSet presAssocID="{785E8E1F-B420-4A23-A436-F83EF3EF9A92}" presName="sibTrans" presStyleCnt="0"/>
      <dgm:spPr/>
    </dgm:pt>
    <dgm:pt modelId="{DFB4CBF2-B0B3-4EA8-B758-9AED64D4A20B}" type="pres">
      <dgm:prSet presAssocID="{84C5DFBB-9EBE-4F03-9144-0E21B12DE44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8B7A2-6BB2-4B30-9153-410DE4D15FA5}" type="pres">
      <dgm:prSet presAssocID="{6291FD2B-0333-4813-9524-B445298A232C}" presName="sibTrans" presStyleCnt="0"/>
      <dgm:spPr/>
    </dgm:pt>
    <dgm:pt modelId="{987F4DA6-6013-4D82-BB9D-9F4CE3C1107A}" type="pres">
      <dgm:prSet presAssocID="{8B517A01-83A9-41E4-AD66-2BB9A85FAC7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E9E0E-EEDD-4C7E-BB65-FD7EDC2E6577}" type="pres">
      <dgm:prSet presAssocID="{C67662F8-B639-4232-BEDA-E01AFC57B2CF}" presName="sibTrans" presStyleCnt="0"/>
      <dgm:spPr/>
    </dgm:pt>
    <dgm:pt modelId="{B1C21EBF-1B2D-49D7-9DC5-909A87C09D68}" type="pres">
      <dgm:prSet presAssocID="{252596B4-C955-4F41-A59F-F6409030F99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91D4D-D8E5-4ABC-9F82-FD8A8FF44375}" type="pres">
      <dgm:prSet presAssocID="{914D541D-41A0-426A-B8AE-B2476D7746AE}" presName="sibTrans" presStyleCnt="0"/>
      <dgm:spPr/>
    </dgm:pt>
    <dgm:pt modelId="{736FE861-146E-4878-8A49-2B443484C887}" type="pres">
      <dgm:prSet presAssocID="{50E10071-E49E-4566-8B72-2E4ADB47E21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37516-6BD4-4BE8-B452-CD130933BD6B}" type="pres">
      <dgm:prSet presAssocID="{2AEDCA4E-145F-4041-A90E-CD87392A8E9C}" presName="sibTrans" presStyleCnt="0"/>
      <dgm:spPr/>
    </dgm:pt>
    <dgm:pt modelId="{7C77F13D-6B39-4412-9A28-0ADAFCDA6490}" type="pres">
      <dgm:prSet presAssocID="{4E4678BD-392D-4756-8659-8E6A5D7F2BFE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6FBAA-148E-4D02-B70C-8A1D94E7FAD2}" type="pres">
      <dgm:prSet presAssocID="{8AE9A579-8B92-4291-9A46-FD3AF75A2202}" presName="sibTrans" presStyleCnt="0"/>
      <dgm:spPr/>
    </dgm:pt>
    <dgm:pt modelId="{3562A2DB-31D6-4A53-9286-38D014D7160D}" type="pres">
      <dgm:prSet presAssocID="{07E2FB0D-BF2B-491D-B21A-855A9BD091D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35B8B-AB43-448D-A037-CD7D775D2F38}" type="pres">
      <dgm:prSet presAssocID="{98C27BD2-0F6B-4BFD-9955-96206501D855}" presName="sibTrans" presStyleCnt="0"/>
      <dgm:spPr/>
    </dgm:pt>
    <dgm:pt modelId="{30E64BF3-1D2C-43D1-957C-7570DFD5BCB5}" type="pres">
      <dgm:prSet presAssocID="{3C2E6016-077E-41DE-B3AD-BA63006142DB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72927D-DA17-419F-A500-0A750D3B3CB1}" type="presOf" srcId="{8B517A01-83A9-41E4-AD66-2BB9A85FAC7E}" destId="{987F4DA6-6013-4D82-BB9D-9F4CE3C1107A}" srcOrd="0" destOrd="0" presId="urn:microsoft.com/office/officeart/2005/8/layout/default"/>
    <dgm:cxn modelId="{6FE8BFCF-3B33-4452-870A-A0ED70883095}" type="presOf" srcId="{3A7D2BBF-650F-4F6A-8A93-DDF39CF32703}" destId="{2DA2C511-53A2-469C-98C1-FA750FB33C8C}" srcOrd="0" destOrd="0" presId="urn:microsoft.com/office/officeart/2005/8/layout/default"/>
    <dgm:cxn modelId="{C3EFAD4B-550C-457E-A4B3-AE59F62300F1}" type="presOf" srcId="{CC63360C-0142-4E98-8421-79A5BF3086CF}" destId="{67F6D3BB-DCB2-4E38-9593-269A47301BD8}" srcOrd="0" destOrd="0" presId="urn:microsoft.com/office/officeart/2005/8/layout/default"/>
    <dgm:cxn modelId="{A5334BB6-2315-4756-893B-849D89D955EA}" srcId="{CC63360C-0142-4E98-8421-79A5BF3086CF}" destId="{50E10071-E49E-4566-8B72-2E4ADB47E21D}" srcOrd="6" destOrd="0" parTransId="{7D7D35A1-2AD6-40A3-A3B9-320850B8B61E}" sibTransId="{2AEDCA4E-145F-4041-A90E-CD87392A8E9C}"/>
    <dgm:cxn modelId="{5549253F-6230-474E-A926-8259898435E0}" type="presOf" srcId="{4E4678BD-392D-4756-8659-8E6A5D7F2BFE}" destId="{7C77F13D-6B39-4412-9A28-0ADAFCDA6490}" srcOrd="0" destOrd="0" presId="urn:microsoft.com/office/officeart/2005/8/layout/default"/>
    <dgm:cxn modelId="{21DE7489-9674-4E25-B587-D4101837DDC7}" srcId="{CC63360C-0142-4E98-8421-79A5BF3086CF}" destId="{3C2E6016-077E-41DE-B3AD-BA63006142DB}" srcOrd="9" destOrd="0" parTransId="{9FEE19BA-2CCF-4B23-B0E8-B81B6B8E6C5C}" sibTransId="{F1404E07-08B1-4289-851D-980902BC7A1F}"/>
    <dgm:cxn modelId="{B623D398-1E9D-4D2E-B9E3-9910E3A41A42}" srcId="{CC63360C-0142-4E98-8421-79A5BF3086CF}" destId="{84C5DFBB-9EBE-4F03-9144-0E21B12DE44B}" srcOrd="3" destOrd="0" parTransId="{31E0BC6F-3C54-41B6-BC4F-35B0E23DCEDF}" sibTransId="{6291FD2B-0333-4813-9524-B445298A232C}"/>
    <dgm:cxn modelId="{67199FF8-C31D-4E29-A988-32866E8D725D}" srcId="{CC63360C-0142-4E98-8421-79A5BF3086CF}" destId="{07E2FB0D-BF2B-491D-B21A-855A9BD091DA}" srcOrd="8" destOrd="0" parTransId="{DD01B8C4-E585-4AAC-8F81-0D8AC80A0331}" sibTransId="{98C27BD2-0F6B-4BFD-9955-96206501D855}"/>
    <dgm:cxn modelId="{6E91FB48-E4D0-4A25-A205-EA1FB7B7D076}" srcId="{CC63360C-0142-4E98-8421-79A5BF3086CF}" destId="{22233175-EC1F-41C8-B84E-B1A7A1923012}" srcOrd="2" destOrd="0" parTransId="{34D6DFA7-2D9E-4BC8-8742-84E06B831D2D}" sibTransId="{785E8E1F-B420-4A23-A436-F83EF3EF9A92}"/>
    <dgm:cxn modelId="{F7BCC0E7-9470-4A9A-A4BD-1E9EC0B73049}" type="presOf" srcId="{9B2598CE-3992-47C7-9E9D-FE5F9011D936}" destId="{BC0D130A-CD83-4D17-A92D-63DEB31D8A58}" srcOrd="0" destOrd="0" presId="urn:microsoft.com/office/officeart/2005/8/layout/default"/>
    <dgm:cxn modelId="{330E4BC3-26AC-4226-A133-375EEE3A6905}" type="presOf" srcId="{84C5DFBB-9EBE-4F03-9144-0E21B12DE44B}" destId="{DFB4CBF2-B0B3-4EA8-B758-9AED64D4A20B}" srcOrd="0" destOrd="0" presId="urn:microsoft.com/office/officeart/2005/8/layout/default"/>
    <dgm:cxn modelId="{BDDAB426-8EBE-47C4-8927-F0644948739A}" type="presOf" srcId="{50E10071-E49E-4566-8B72-2E4ADB47E21D}" destId="{736FE861-146E-4878-8A49-2B443484C887}" srcOrd="0" destOrd="0" presId="urn:microsoft.com/office/officeart/2005/8/layout/default"/>
    <dgm:cxn modelId="{C470B5E2-8DE3-4208-9ADC-E9E9ED202CC9}" srcId="{CC63360C-0142-4E98-8421-79A5BF3086CF}" destId="{9B2598CE-3992-47C7-9E9D-FE5F9011D936}" srcOrd="1" destOrd="0" parTransId="{03F8153B-5424-4AD4-965E-FB630E7E99D0}" sibTransId="{09A7A072-A234-4AA2-BBBD-3B48E45D800B}"/>
    <dgm:cxn modelId="{6A3496D0-841C-46B9-BE5A-37E8B78A7EC3}" type="presOf" srcId="{22233175-EC1F-41C8-B84E-B1A7A1923012}" destId="{18132601-5C27-4387-9142-74F8A75BEEC7}" srcOrd="0" destOrd="0" presId="urn:microsoft.com/office/officeart/2005/8/layout/default"/>
    <dgm:cxn modelId="{5CAB9F5F-2332-42F4-B161-EB44CE77C21B}" srcId="{CC63360C-0142-4E98-8421-79A5BF3086CF}" destId="{252596B4-C955-4F41-A59F-F6409030F99F}" srcOrd="5" destOrd="0" parTransId="{C66E925A-B0EA-4105-BDAC-7D3EA6917E0C}" sibTransId="{914D541D-41A0-426A-B8AE-B2476D7746AE}"/>
    <dgm:cxn modelId="{A2A022ED-FD61-41B7-94C7-CC9B387A7284}" type="presOf" srcId="{252596B4-C955-4F41-A59F-F6409030F99F}" destId="{B1C21EBF-1B2D-49D7-9DC5-909A87C09D68}" srcOrd="0" destOrd="0" presId="urn:microsoft.com/office/officeart/2005/8/layout/default"/>
    <dgm:cxn modelId="{534E3736-2A3C-48B2-9F0F-511C91573515}" srcId="{CC63360C-0142-4E98-8421-79A5BF3086CF}" destId="{4E4678BD-392D-4756-8659-8E6A5D7F2BFE}" srcOrd="7" destOrd="0" parTransId="{F094F3E0-1D9C-4BB4-BE6D-671BF645F21D}" sibTransId="{8AE9A579-8B92-4291-9A46-FD3AF75A2202}"/>
    <dgm:cxn modelId="{29226CD2-5819-498A-9C18-5773B41A68B5}" srcId="{CC63360C-0142-4E98-8421-79A5BF3086CF}" destId="{8B517A01-83A9-41E4-AD66-2BB9A85FAC7E}" srcOrd="4" destOrd="0" parTransId="{81208716-FC52-4172-B8EE-E2CE71644462}" sibTransId="{C67662F8-B639-4232-BEDA-E01AFC57B2CF}"/>
    <dgm:cxn modelId="{8CA2DB33-2A4B-4D0A-A98C-505B8ED3EF46}" type="presOf" srcId="{3C2E6016-077E-41DE-B3AD-BA63006142DB}" destId="{30E64BF3-1D2C-43D1-957C-7570DFD5BCB5}" srcOrd="0" destOrd="0" presId="urn:microsoft.com/office/officeart/2005/8/layout/default"/>
    <dgm:cxn modelId="{C3EC8ADC-C72C-451D-9E59-390D9ED4745A}" type="presOf" srcId="{07E2FB0D-BF2B-491D-B21A-855A9BD091DA}" destId="{3562A2DB-31D6-4A53-9286-38D014D7160D}" srcOrd="0" destOrd="0" presId="urn:microsoft.com/office/officeart/2005/8/layout/default"/>
    <dgm:cxn modelId="{5C377CA7-AD86-42D2-8559-CA1D89BB035B}" srcId="{CC63360C-0142-4E98-8421-79A5BF3086CF}" destId="{3A7D2BBF-650F-4F6A-8A93-DDF39CF32703}" srcOrd="0" destOrd="0" parTransId="{48A47B4A-8AD3-4E29-ACC1-A4E0055EEC42}" sibTransId="{E7E53A04-2CA3-48DD-BD68-B862190522CD}"/>
    <dgm:cxn modelId="{4E485A88-1396-47EB-B92B-52E3CF303514}" type="presParOf" srcId="{67F6D3BB-DCB2-4E38-9593-269A47301BD8}" destId="{2DA2C511-53A2-469C-98C1-FA750FB33C8C}" srcOrd="0" destOrd="0" presId="urn:microsoft.com/office/officeart/2005/8/layout/default"/>
    <dgm:cxn modelId="{35A355EA-A245-4D29-B044-AFB12EE09BB2}" type="presParOf" srcId="{67F6D3BB-DCB2-4E38-9593-269A47301BD8}" destId="{D1291AA1-1BCF-407D-BF48-40AA25498FB9}" srcOrd="1" destOrd="0" presId="urn:microsoft.com/office/officeart/2005/8/layout/default"/>
    <dgm:cxn modelId="{E38EA975-7978-4FBC-9D19-C3EB5320301E}" type="presParOf" srcId="{67F6D3BB-DCB2-4E38-9593-269A47301BD8}" destId="{BC0D130A-CD83-4D17-A92D-63DEB31D8A58}" srcOrd="2" destOrd="0" presId="urn:microsoft.com/office/officeart/2005/8/layout/default"/>
    <dgm:cxn modelId="{E588605B-8230-4B53-9F72-4434A923A70E}" type="presParOf" srcId="{67F6D3BB-DCB2-4E38-9593-269A47301BD8}" destId="{8E7288F6-F908-40F3-B6CE-02278970C2D8}" srcOrd="3" destOrd="0" presId="urn:microsoft.com/office/officeart/2005/8/layout/default"/>
    <dgm:cxn modelId="{92C9A6ED-1C7D-4D8C-96DF-4C1A34312CC6}" type="presParOf" srcId="{67F6D3BB-DCB2-4E38-9593-269A47301BD8}" destId="{18132601-5C27-4387-9142-74F8A75BEEC7}" srcOrd="4" destOrd="0" presId="urn:microsoft.com/office/officeart/2005/8/layout/default"/>
    <dgm:cxn modelId="{8A443C2D-B107-442E-AD80-01FF734B7903}" type="presParOf" srcId="{67F6D3BB-DCB2-4E38-9593-269A47301BD8}" destId="{4D51D23F-17E3-47A7-A285-071CFB2AFC88}" srcOrd="5" destOrd="0" presId="urn:microsoft.com/office/officeart/2005/8/layout/default"/>
    <dgm:cxn modelId="{F262543E-1076-470A-98FE-A52D513E53BD}" type="presParOf" srcId="{67F6D3BB-DCB2-4E38-9593-269A47301BD8}" destId="{DFB4CBF2-B0B3-4EA8-B758-9AED64D4A20B}" srcOrd="6" destOrd="0" presId="urn:microsoft.com/office/officeart/2005/8/layout/default"/>
    <dgm:cxn modelId="{639ADECF-C6E4-427C-8D13-0D6B168FD759}" type="presParOf" srcId="{67F6D3BB-DCB2-4E38-9593-269A47301BD8}" destId="{6418B7A2-6BB2-4B30-9153-410DE4D15FA5}" srcOrd="7" destOrd="0" presId="urn:microsoft.com/office/officeart/2005/8/layout/default"/>
    <dgm:cxn modelId="{5CEB425C-25E3-41AF-9440-CBF96B2FA9F3}" type="presParOf" srcId="{67F6D3BB-DCB2-4E38-9593-269A47301BD8}" destId="{987F4DA6-6013-4D82-BB9D-9F4CE3C1107A}" srcOrd="8" destOrd="0" presId="urn:microsoft.com/office/officeart/2005/8/layout/default"/>
    <dgm:cxn modelId="{D24D885D-42EE-4852-ABBB-B9336BB81533}" type="presParOf" srcId="{67F6D3BB-DCB2-4E38-9593-269A47301BD8}" destId="{319E9E0E-EEDD-4C7E-BB65-FD7EDC2E6577}" srcOrd="9" destOrd="0" presId="urn:microsoft.com/office/officeart/2005/8/layout/default"/>
    <dgm:cxn modelId="{DC930D34-6CF0-47F0-A967-2FABDB789086}" type="presParOf" srcId="{67F6D3BB-DCB2-4E38-9593-269A47301BD8}" destId="{B1C21EBF-1B2D-49D7-9DC5-909A87C09D68}" srcOrd="10" destOrd="0" presId="urn:microsoft.com/office/officeart/2005/8/layout/default"/>
    <dgm:cxn modelId="{C9EF5CA7-A4ED-4DB0-9105-E511A7E67392}" type="presParOf" srcId="{67F6D3BB-DCB2-4E38-9593-269A47301BD8}" destId="{64991D4D-D8E5-4ABC-9F82-FD8A8FF44375}" srcOrd="11" destOrd="0" presId="urn:microsoft.com/office/officeart/2005/8/layout/default"/>
    <dgm:cxn modelId="{AC5D7364-900B-4D54-8E6F-9D7481EDB248}" type="presParOf" srcId="{67F6D3BB-DCB2-4E38-9593-269A47301BD8}" destId="{736FE861-146E-4878-8A49-2B443484C887}" srcOrd="12" destOrd="0" presId="urn:microsoft.com/office/officeart/2005/8/layout/default"/>
    <dgm:cxn modelId="{E0792FF5-E509-4881-8FAF-C1F19FC7696F}" type="presParOf" srcId="{67F6D3BB-DCB2-4E38-9593-269A47301BD8}" destId="{38437516-6BD4-4BE8-B452-CD130933BD6B}" srcOrd="13" destOrd="0" presId="urn:microsoft.com/office/officeart/2005/8/layout/default"/>
    <dgm:cxn modelId="{4CD38214-53E9-4033-ADED-7A66AB9C459C}" type="presParOf" srcId="{67F6D3BB-DCB2-4E38-9593-269A47301BD8}" destId="{7C77F13D-6B39-4412-9A28-0ADAFCDA6490}" srcOrd="14" destOrd="0" presId="urn:microsoft.com/office/officeart/2005/8/layout/default"/>
    <dgm:cxn modelId="{2316400C-DF15-46E3-9A68-478A40B20997}" type="presParOf" srcId="{67F6D3BB-DCB2-4E38-9593-269A47301BD8}" destId="{B3C6FBAA-148E-4D02-B70C-8A1D94E7FAD2}" srcOrd="15" destOrd="0" presId="urn:microsoft.com/office/officeart/2005/8/layout/default"/>
    <dgm:cxn modelId="{29587BD7-17F7-4BEC-A29B-50FF6334A49F}" type="presParOf" srcId="{67F6D3BB-DCB2-4E38-9593-269A47301BD8}" destId="{3562A2DB-31D6-4A53-9286-38D014D7160D}" srcOrd="16" destOrd="0" presId="urn:microsoft.com/office/officeart/2005/8/layout/default"/>
    <dgm:cxn modelId="{D1F8151B-5DB6-4F18-A39A-3B4FD0F90579}" type="presParOf" srcId="{67F6D3BB-DCB2-4E38-9593-269A47301BD8}" destId="{59735B8B-AB43-448D-A037-CD7D775D2F38}" srcOrd="17" destOrd="0" presId="urn:microsoft.com/office/officeart/2005/8/layout/default"/>
    <dgm:cxn modelId="{949E6956-7106-45D5-9913-A00FF9770438}" type="presParOf" srcId="{67F6D3BB-DCB2-4E38-9593-269A47301BD8}" destId="{30E64BF3-1D2C-43D1-957C-7570DFD5BCB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37873DC-9614-43FF-96B8-12E7330C3F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2E6DBB-F721-427D-9234-33DF8DCBCC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BCFD399-85F0-4826-A8CB-CDEA1270215F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51C643-FB38-49FE-AF05-62B585E2CC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10AB17-7C0B-406E-8FC4-60793A98DC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E079795-5473-44D4-A7E8-5DE1F0F3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22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1844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0062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319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0885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7648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545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04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6515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287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217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7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8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6868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87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4423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6400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3298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1181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6226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7845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514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5330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849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926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547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5803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3373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559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1567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8002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013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664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177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174375"/>
            <a:ext cx="12192000" cy="683700"/>
          </a:xfrm>
          <a:prstGeom prst="rect">
            <a:avLst/>
          </a:prstGeom>
          <a:solidFill>
            <a:srgbClr val="009E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cxnSp>
        <p:nvCxnSpPr>
          <p:cNvPr id="11" name="Shape 11"/>
          <p:cNvCxnSpPr/>
          <p:nvPr/>
        </p:nvCxnSpPr>
        <p:spPr>
          <a:xfrm>
            <a:off x="607600" y="3864025"/>
            <a:ext cx="110684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34033" y="3256100"/>
            <a:ext cx="116616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20833" y="3899425"/>
            <a:ext cx="115748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4" name="Shape 14" descr="OCIO_Main_High-Re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34" y="171950"/>
            <a:ext cx="5049465" cy="18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_AND_BODY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22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009EC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164100" y="640225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" name="Shape 18" descr="OCIO_Horizontal_L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101" y="6340175"/>
            <a:ext cx="4789036" cy="43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hape 19"/>
          <p:cNvCxnSpPr/>
          <p:nvPr/>
        </p:nvCxnSpPr>
        <p:spPr>
          <a:xfrm>
            <a:off x="164100" y="6235313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5730200" y="6333134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8109533" y="6311525"/>
            <a:ext cx="37108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6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22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009EC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164100" y="640225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64100" y="737875"/>
            <a:ext cx="11758000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■"/>
              <a:defRPr sz="2000">
                <a:solidFill>
                  <a:srgbClr val="434343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6" name="Shape 26" descr="OCIO_Horizontal_L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101" y="6340175"/>
            <a:ext cx="4789036" cy="43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hape 27"/>
          <p:cNvCxnSpPr/>
          <p:nvPr/>
        </p:nvCxnSpPr>
        <p:spPr>
          <a:xfrm>
            <a:off x="164100" y="6235313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730200" y="6333134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" name="Shape 29"/>
          <p:cNvSpPr txBox="1">
            <a:spLocks noGrp="1"/>
          </p:cNvSpPr>
          <p:nvPr>
            <p:ph type="subTitle" idx="2"/>
          </p:nvPr>
        </p:nvSpPr>
        <p:spPr>
          <a:xfrm>
            <a:off x="8109533" y="6311525"/>
            <a:ext cx="37108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>
              <a:spcBef>
                <a:spcPts val="60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BODY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22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009EC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164100" y="640225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0433" y="877875"/>
            <a:ext cx="5326000" cy="527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097200" y="877875"/>
            <a:ext cx="5326000" cy="53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35" name="Shape 35" descr="OCIO_Horizontal_L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101" y="6340175"/>
            <a:ext cx="4789036" cy="43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hape 36"/>
          <p:cNvCxnSpPr/>
          <p:nvPr/>
        </p:nvCxnSpPr>
        <p:spPr>
          <a:xfrm>
            <a:off x="164100" y="6235313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5730200" y="6333134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8" name="Shape 38"/>
          <p:cNvSpPr txBox="1">
            <a:spLocks noGrp="1"/>
          </p:cNvSpPr>
          <p:nvPr>
            <p:ph type="subTitle" idx="3"/>
          </p:nvPr>
        </p:nvSpPr>
        <p:spPr>
          <a:xfrm>
            <a:off x="8109533" y="6311525"/>
            <a:ext cx="37108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6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>
  <p:cSld name="TITLE_AND_BODY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06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009EC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164100" y="640225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42" name="Shape 42"/>
          <p:cNvGraphicFramePr/>
          <p:nvPr/>
        </p:nvGraphicFramePr>
        <p:xfrm>
          <a:off x="164100" y="1079325"/>
          <a:ext cx="4000000" cy="3000000"/>
        </p:xfrm>
        <a:graphic>
          <a:graphicData uri="http://schemas.openxmlformats.org/drawingml/2006/table">
            <a:tbl>
              <a:tblPr>
                <a:noFill/>
                <a:tableStyleId>{F1547C98-2248-4896-8335-242F73B11F00}</a:tableStyleId>
              </a:tblPr>
              <a:tblGrid>
                <a:gridCol w="2348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8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85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85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485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13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b="1" dirty="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dirty="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dirty="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dirty="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dirty="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3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3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3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3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13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3" name="Shape 43" descr="OCIO_Horizontal_L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101" y="6340175"/>
            <a:ext cx="4789036" cy="43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Shape 44"/>
          <p:cNvCxnSpPr/>
          <p:nvPr/>
        </p:nvCxnSpPr>
        <p:spPr>
          <a:xfrm>
            <a:off x="164100" y="6235313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5730200" y="6333134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8109533" y="6311525"/>
            <a:ext cx="37108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6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TITLE_AND_BODY_2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22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009EC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164100" y="640225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0" name="Shape 50" descr="OCIO_Horizontal_L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101" y="6340175"/>
            <a:ext cx="4789036" cy="43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Shape 51"/>
          <p:cNvCxnSpPr/>
          <p:nvPr/>
        </p:nvCxnSpPr>
        <p:spPr>
          <a:xfrm>
            <a:off x="164100" y="6235313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5730200" y="6333134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8109533" y="6311525"/>
            <a:ext cx="37108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6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2305217" y="1855575"/>
            <a:ext cx="7581600" cy="13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666666"/>
                </a:solidFill>
              </a:rPr>
              <a:t>Questions?</a:t>
            </a:r>
            <a:endParaRPr sz="4800" b="1" dirty="0">
              <a:solidFill>
                <a:srgbClr val="666666"/>
              </a:solidFill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217000" y="3060050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7" name="Shape 57" descr="OCIO_Main_High-Re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69234" y="5240200"/>
            <a:ext cx="4053535" cy="15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&amp;ehk=8CCLVPjps8d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ommons.wikimedia.org/wiki/File:W3C%C2%AE_Icon.sv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849525" y="3110180"/>
            <a:ext cx="87462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An Overview</a:t>
            </a:r>
            <a:r>
              <a:rPr lang="en-US" sz="1800" dirty="0"/>
              <a:t> </a:t>
            </a:r>
            <a:r>
              <a:rPr lang="en-US" dirty="0"/>
              <a:t>of the Revised 508 Standards –    &amp; A Roadmap for Transitioning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66254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Electronic Content Examples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 dirty="0"/>
          </a:p>
        </p:txBody>
      </p:sp>
      <p:graphicFrame>
        <p:nvGraphicFramePr>
          <p:cNvPr id="7" name="Content Placeholder 2" descr="websites and web based content&#10;Microsoft Office &amp; PDF Documents&#10;Training Materials&#10;Multi-media&#10;Digital content&#10;interactive maps&#10;emergency notifications&#10;subscriptions servic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454576"/>
              </p:ext>
            </p:extLst>
          </p:nvPr>
        </p:nvGraphicFramePr>
        <p:xfrm>
          <a:off x="648930" y="1826842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925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57018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Hardware Examples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 dirty="0"/>
          </a:p>
        </p:txBody>
      </p:sp>
      <p:graphicFrame>
        <p:nvGraphicFramePr>
          <p:cNvPr id="9" name="Content Placeholder 2" descr="computers and laptops&#10;Servers&#10;Tablets&#10;Printers&#10;Copiers&#10;Document Scanner&#10;multi-function office printers&#10;peripheral equipment&#10;information kiosks&#10;mobile phon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085538"/>
              </p:ext>
            </p:extLst>
          </p:nvPr>
        </p:nvGraphicFramePr>
        <p:xfrm>
          <a:off x="648315" y="1171594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690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5491" y="-22584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Support Services &amp; Documentation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5491" y="737875"/>
            <a:ext cx="11739418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Accessibility and Compatibility Features </a:t>
            </a:r>
          </a:p>
          <a:p>
            <a:r>
              <a:rPr lang="en-US" dirty="0"/>
              <a:t>WCAG conformance</a:t>
            </a:r>
          </a:p>
          <a:p>
            <a:r>
              <a:rPr lang="en-US" dirty="0"/>
              <a:t>Alternative formats</a:t>
            </a:r>
          </a:p>
          <a:p>
            <a:r>
              <a:rPr lang="en-US" dirty="0"/>
              <a:t>Accommodate PWDs</a:t>
            </a:r>
          </a:p>
        </p:txBody>
      </p:sp>
    </p:spTree>
    <p:extLst>
      <p:ext uri="{BB962C8B-B14F-4D97-AF65-F5344CB8AC3E}">
        <p14:creationId xmlns:p14="http://schemas.microsoft.com/office/powerpoint/2010/main" val="407500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57018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Revised Functional Performance Criteria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57018" y="737875"/>
            <a:ext cx="11767127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Applicability</a:t>
            </a:r>
          </a:p>
          <a:p>
            <a:pPr lvl="1"/>
            <a:r>
              <a:rPr lang="en-US" dirty="0"/>
              <a:t>Where the requirements in Chapters 4 (Hardware) and 5 (Software) do not address one or more functions of ICT</a:t>
            </a:r>
          </a:p>
          <a:p>
            <a:r>
              <a:rPr lang="en-US" dirty="0"/>
              <a:t>Covers</a:t>
            </a:r>
          </a:p>
          <a:p>
            <a:pPr lvl="1"/>
            <a:r>
              <a:rPr lang="en-US" dirty="0"/>
              <a:t>No vision, </a:t>
            </a:r>
            <a:r>
              <a:rPr lang="en-US" b="1" dirty="0"/>
              <a:t>limited vision</a:t>
            </a:r>
            <a:r>
              <a:rPr lang="en-US" dirty="0"/>
              <a:t>, </a:t>
            </a:r>
            <a:r>
              <a:rPr lang="en-US" b="1" dirty="0"/>
              <a:t>color blindness</a:t>
            </a:r>
          </a:p>
          <a:p>
            <a:pPr lvl="1"/>
            <a:r>
              <a:rPr lang="en-US" dirty="0"/>
              <a:t>No hearing and </a:t>
            </a:r>
            <a:r>
              <a:rPr lang="en-US" b="1" dirty="0"/>
              <a:t>limited hearing</a:t>
            </a:r>
          </a:p>
          <a:p>
            <a:pPr lvl="1"/>
            <a:r>
              <a:rPr lang="en-US" dirty="0"/>
              <a:t>No speech</a:t>
            </a:r>
          </a:p>
          <a:p>
            <a:pPr lvl="1"/>
            <a:r>
              <a:rPr lang="en-US" dirty="0"/>
              <a:t>Limited manipulation, limited reach &amp; strength,</a:t>
            </a:r>
          </a:p>
          <a:p>
            <a:pPr lvl="1"/>
            <a:r>
              <a:rPr lang="en-US" b="1" dirty="0"/>
              <a:t>Limited language, cognitive and learning abilities</a:t>
            </a:r>
          </a:p>
        </p:txBody>
      </p:sp>
    </p:spTree>
    <p:extLst>
      <p:ext uri="{BB962C8B-B14F-4D97-AF65-F5344CB8AC3E}">
        <p14:creationId xmlns:p14="http://schemas.microsoft.com/office/powerpoint/2010/main" val="7870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5033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Major changes to exceptions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5033" y="737875"/>
            <a:ext cx="11730274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Exceptions apply features &amp; components</a:t>
            </a:r>
          </a:p>
          <a:p>
            <a:r>
              <a:rPr lang="en-US" dirty="0" smtClean="0"/>
              <a:t>New Exceptions</a:t>
            </a:r>
          </a:p>
          <a:p>
            <a:pPr lvl="1"/>
            <a:r>
              <a:rPr lang="en-US" dirty="0" smtClean="0"/>
              <a:t>Legacy ICT</a:t>
            </a:r>
          </a:p>
          <a:p>
            <a:pPr lvl="1"/>
            <a:r>
              <a:rPr lang="en-US" dirty="0" smtClean="0"/>
              <a:t>Best Meets</a:t>
            </a:r>
          </a:p>
          <a:p>
            <a:r>
              <a:rPr lang="en-US" dirty="0" smtClean="0"/>
              <a:t>Narrower Scope</a:t>
            </a:r>
          </a:p>
          <a:p>
            <a:pPr lvl="1"/>
            <a:r>
              <a:rPr lang="en-US" dirty="0" smtClean="0"/>
              <a:t>Undue Burden</a:t>
            </a:r>
          </a:p>
          <a:p>
            <a:pPr lvl="1"/>
            <a:r>
              <a:rPr lang="en-US" dirty="0" smtClean="0"/>
              <a:t>Back Office (Now called ICT in Maintenance and Monitoring Spaces)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38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1626269" y="1946014"/>
            <a:ext cx="8939462" cy="88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What standards apply to electronic content and software?</a:t>
            </a:r>
            <a:endParaRPr sz="48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49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545" y="-13348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WCAG Conformance A &amp; AA</a:t>
            </a:r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38545" y="737875"/>
            <a:ext cx="11785600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Applies to all electronic content &amp; software</a:t>
            </a:r>
          </a:p>
          <a:p>
            <a:pPr marL="0" indent="0">
              <a:buNone/>
            </a:pPr>
            <a:r>
              <a:rPr lang="en-US" dirty="0" smtClean="0"/>
              <a:t>Must </a:t>
            </a:r>
            <a:r>
              <a:rPr lang="en-US" dirty="0"/>
              <a:t>reach Level A and AA to conform to Revised 508 Standards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 dirty="0"/>
          </a:p>
        </p:txBody>
      </p:sp>
      <p:pic>
        <p:nvPicPr>
          <p:cNvPr id="6" name="Picture 5" descr="W3C Logo">
            <a:extLst>
              <a:ext uri="{FF2B5EF4-FFF2-40B4-BE49-F238E27FC236}">
                <a16:creationId xmlns:a16="http://schemas.microsoft.com/office/drawing/2014/main" xmlns="" id="{E535B21A-3C2C-4362-BDF9-29200A05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25804" y="2376200"/>
            <a:ext cx="4257614" cy="29004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57018" y="18193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Standards Applicability to Electronic Content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 dirty="0"/>
          </a:p>
        </p:txBody>
      </p:sp>
      <p:grpSp>
        <p:nvGrpSpPr>
          <p:cNvPr id="6" name="Group 5" descr="Figure of two circles:  Web:  All WCAG A &amp; AA success criteria and Non Web:  4 WCAG Exclusions, plus Support Documentation &amp; Services Standards (when these are provided)"/>
          <p:cNvGrpSpPr/>
          <p:nvPr/>
        </p:nvGrpSpPr>
        <p:grpSpPr>
          <a:xfrm>
            <a:off x="1412766" y="1429966"/>
            <a:ext cx="9366468" cy="3978613"/>
            <a:chOff x="1412766" y="1429966"/>
            <a:chExt cx="9366468" cy="3978613"/>
          </a:xfrm>
        </p:grpSpPr>
        <p:grpSp>
          <p:nvGrpSpPr>
            <p:cNvPr id="3" name="Group 2"/>
            <p:cNvGrpSpPr/>
            <p:nvPr/>
          </p:nvGrpSpPr>
          <p:grpSpPr>
            <a:xfrm>
              <a:off x="1412766" y="1429966"/>
              <a:ext cx="9366468" cy="3978613"/>
              <a:chOff x="924128" y="1429966"/>
              <a:chExt cx="9366468" cy="3978613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924128" y="1429966"/>
                <a:ext cx="3920246" cy="397861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Web:</a:t>
                </a: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All WCAG A &amp; AA</a:t>
                </a: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Success Criteria</a:t>
                </a:r>
              </a:p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Non Web:</a:t>
                </a: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4 WCAG Exclusions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370350" y="1429966"/>
                <a:ext cx="3920246" cy="39786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Support Documentation &amp; Services Standards</a:t>
                </a:r>
              </a:p>
              <a:p>
                <a:pPr algn="ctr"/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(when these are provided)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667983" y="3096107"/>
              <a:ext cx="8560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70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57018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Standards Applicability to Software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 dirty="0"/>
          </a:p>
        </p:txBody>
      </p:sp>
      <p:grpSp>
        <p:nvGrpSpPr>
          <p:cNvPr id="4" name="Group 3" descr="Figure of three circles:  Web:  All WCAG A &amp; AA success criteria and Non Web:  4 WCAG Exclusions, plus Support Documentation &amp; Services Standards, plus Software Standards Functional Performance Criteria"/>
          <p:cNvGrpSpPr/>
          <p:nvPr/>
        </p:nvGrpSpPr>
        <p:grpSpPr>
          <a:xfrm>
            <a:off x="0" y="1373895"/>
            <a:ext cx="12192000" cy="3978613"/>
            <a:chOff x="0" y="1373895"/>
            <a:chExt cx="12192000" cy="3978613"/>
          </a:xfrm>
        </p:grpSpPr>
        <p:sp>
          <p:nvSpPr>
            <p:cNvPr id="2" name="Oval 1"/>
            <p:cNvSpPr/>
            <p:nvPr/>
          </p:nvSpPr>
          <p:spPr>
            <a:xfrm>
              <a:off x="0" y="1373895"/>
              <a:ext cx="3920246" cy="39786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Web: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All WCAG A &amp; AA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Success Criteria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Non Web: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4 WCAG Exclusions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135877" y="1373895"/>
              <a:ext cx="3920246" cy="39786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Support Documentation &amp; Services Standards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271754" y="1373895"/>
              <a:ext cx="3920246" cy="39786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Software Standards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Functional Performance Criteria</a:t>
              </a:r>
            </a:p>
          </p:txBody>
        </p:sp>
      </p:grpSp>
      <p:grpSp>
        <p:nvGrpSpPr>
          <p:cNvPr id="8" name="Group 7" descr="Plus symbols adding the three circles"/>
          <p:cNvGrpSpPr/>
          <p:nvPr/>
        </p:nvGrpSpPr>
        <p:grpSpPr>
          <a:xfrm>
            <a:off x="3587342" y="3040034"/>
            <a:ext cx="5017316" cy="646332"/>
            <a:chOff x="3600045" y="3040034"/>
            <a:chExt cx="5017316" cy="646332"/>
          </a:xfrm>
        </p:grpSpPr>
        <p:sp>
          <p:nvSpPr>
            <p:cNvPr id="5" name="TextBox 4"/>
            <p:cNvSpPr txBox="1"/>
            <p:nvPr/>
          </p:nvSpPr>
          <p:spPr>
            <a:xfrm>
              <a:off x="3600045" y="3040035"/>
              <a:ext cx="8560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+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61327" y="3040034"/>
              <a:ext cx="8560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398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5033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Agenda – Part 2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5033" y="737875"/>
            <a:ext cx="11730274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 Revised 508 Standards – What is changing</a:t>
            </a:r>
          </a:p>
          <a:p>
            <a:r>
              <a:rPr lang="en-US" dirty="0"/>
              <a:t>What government resources are </a:t>
            </a:r>
            <a:r>
              <a:rPr lang="en-US" dirty="0" smtClean="0"/>
              <a:t>available </a:t>
            </a:r>
            <a:endParaRPr lang="en-US" dirty="0"/>
          </a:p>
          <a:p>
            <a:r>
              <a:rPr lang="en-US" dirty="0"/>
              <a:t>Questions &amp; Answers</a:t>
            </a:r>
          </a:p>
          <a:p>
            <a:endParaRPr lang="en-US" dirty="0"/>
          </a:p>
        </p:txBody>
      </p:sp>
      <p:sp>
        <p:nvSpPr>
          <p:cNvPr id="2" name="Right Arrow 1" descr="Arrow pointing to Part 2:  What government resources are available"/>
          <p:cNvSpPr/>
          <p:nvPr/>
        </p:nvSpPr>
        <p:spPr>
          <a:xfrm rot="10800000">
            <a:off x="8913212" y="1422398"/>
            <a:ext cx="1394570" cy="50800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1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5033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Agenda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5033" y="737875"/>
            <a:ext cx="11730274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The Revised 508 Standards – What is changing</a:t>
            </a:r>
          </a:p>
          <a:p>
            <a:r>
              <a:rPr lang="en-US" dirty="0" smtClean="0"/>
              <a:t>What government resources are available</a:t>
            </a:r>
          </a:p>
          <a:p>
            <a:r>
              <a:rPr lang="en-US" dirty="0" smtClean="0"/>
              <a:t>Questions </a:t>
            </a:r>
            <a:r>
              <a:rPr lang="en-US" dirty="0"/>
              <a:t>&amp;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49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66255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Inter-Agency 508 Refresh Workgroup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 dirty="0"/>
          </a:p>
        </p:txBody>
      </p:sp>
      <p:pic>
        <p:nvPicPr>
          <p:cNvPr id="6" name="Picture 5" descr="The logos of the member agencies of the Interagency 508 refresh workgroup:&#10;Federal Communications Commission&#10;Department of Health &amp; Human Services&#10;Social Security Administration&#10;United States Access Board&#10;Department of Transportation&#10;Nuclear Regulatory Commission&#10;Department of State&#10;Department of Veterans Affairs&#10;Department of Homeland Security&#10;Department of Justice&#10;Executive Office of the President&#10;Consumer Financial Protection Bureau&#10;G.S.A.&#10;I.R.S.&#10;C.I.O. Cou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96" y="1173998"/>
            <a:ext cx="10128008" cy="451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08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75491" y="-12007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Revised 508 Standards Refresh Toolkit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 dirty="0"/>
          </a:p>
        </p:txBody>
      </p:sp>
      <p:pic>
        <p:nvPicPr>
          <p:cNvPr id="7" name="Picture 6" descr="picture of the revised Section 508 Standards Toolkit website located at https://www.section508.gov/refresh-toolkit&#10;&#10;Major section sinclude:&#10;Program Management&#10;Identify Requirements&#10;Procurement&#10;Design &amp; Development&#10;Content Creation&#10;Testing&#10;Training&#10;Standards&#10;Need Help?&#10;Background">
            <a:extLst>
              <a:ext uri="{FF2B5EF4-FFF2-40B4-BE49-F238E27FC236}">
                <a16:creationId xmlns:a16="http://schemas.microsoft.com/office/drawing/2014/main" xmlns="" id="{9344AD52-CFEF-4C16-9029-F0BF7179F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974" y="731520"/>
            <a:ext cx="879205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29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647075" y="737875"/>
            <a:ext cx="8818500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https://www.section508.gov/refresh-toolkit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3496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66255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Where do I begin?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 dirty="0"/>
          </a:p>
        </p:txBody>
      </p:sp>
      <p:graphicFrame>
        <p:nvGraphicFramePr>
          <p:cNvPr id="6" name="Table 5" descr="Resource:  Overview of the New Standards&#10;Purpose:  High level overview all changes from the Original 508 Standards&#10;&#10;Resource:  Cross reference tables for web, software and hardware&#10;Purpose:  Detailed provision by provision comparison between the original and revised standards&#10;&#10;Resource: Quick Reference Guide&#10;Purpose: High-level recap of what agencies need to change – and links to available resources&#10;" title="Table describing resources and purpose">
            <a:extLst>
              <a:ext uri="{FF2B5EF4-FFF2-40B4-BE49-F238E27FC236}">
                <a16:creationId xmlns:a16="http://schemas.microsoft.com/office/drawing/2014/main" xmlns="" id="{D08A94AA-7A2F-4CC3-B953-9A949A33C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73823"/>
              </p:ext>
            </p:extLst>
          </p:nvPr>
        </p:nvGraphicFramePr>
        <p:xfrm>
          <a:off x="656076" y="1634417"/>
          <a:ext cx="10879848" cy="24914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07415">
                  <a:extLst>
                    <a:ext uri="{9D8B030D-6E8A-4147-A177-3AD203B41FA5}">
                      <a16:colId xmlns:a16="http://schemas.microsoft.com/office/drawing/2014/main" xmlns="" val="2633663677"/>
                    </a:ext>
                  </a:extLst>
                </a:gridCol>
                <a:gridCol w="5772433">
                  <a:extLst>
                    <a:ext uri="{9D8B030D-6E8A-4147-A177-3AD203B41FA5}">
                      <a16:colId xmlns:a16="http://schemas.microsoft.com/office/drawing/2014/main" xmlns="" val="1346807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Resource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4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Overview of the New Standards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High level overview all changes from the Original 508 Standards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7682462"/>
                  </a:ext>
                </a:extLst>
              </a:tr>
              <a:tr h="740252">
                <a:tc>
                  <a:txBody>
                    <a:bodyPr/>
                    <a:lstStyle/>
                    <a:p>
                      <a:r>
                        <a:rPr lang="en-US" sz="1800" dirty="0"/>
                        <a:t>Cross reference tables for web, software and hardware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Detailed provision by provision comparison between the original and revised standards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5462220"/>
                  </a:ext>
                </a:extLst>
              </a:tr>
              <a:tr h="740252">
                <a:tc>
                  <a:txBody>
                    <a:bodyPr/>
                    <a:lstStyle/>
                    <a:p>
                      <a:r>
                        <a:rPr lang="en-US" sz="1800" dirty="0"/>
                        <a:t>Quick Reference Guide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High-level recap of what agencies need to change – and links to available resources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7056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451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57018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508 Program Resources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 dirty="0"/>
          </a:p>
        </p:txBody>
      </p:sp>
      <p:graphicFrame>
        <p:nvGraphicFramePr>
          <p:cNvPr id="7" name="Table 6" descr="Resource&#10;Revised 508 Standards Roadmap&#10;Purpose&#10;How to manage your 508/IT Accessibility Program in accordance with the Revised 508 Standards&#10;&#10;Resource&#10;Transition Quick Reference Guide&#10;Purpose&#10;High-level recap of what your agency needs to change, based on revisions to the Standards&#10;&#10;&#10;Resource&#10;Old vs. Revised Standards Comparison charts&#10;Purpose&#10;Detailed standard by standard comparison&#10;&#10;&#10;Resource&#10;How to Update Agency Policies for the Revised 508 Standards &#10;Purpose&#10;Identifies key policy areas that are impacted by changes in the Revised 508 Standards, &#10;Provides high level policy guidance&#10;Provides sample policy language&#10;&#10;&#10;Resource&#10;How to identify user needs:&#10;Purpose&#10;Learn how to identify user needs for IT accessibility&#10;&#10;Resource&#10;Building Organizational Support for Accessible Electronic Content&#10;Purpose&#10;Help your staff get the tools and training they need to produce accessible electronic content&#10;&#10;" title="Table describing 508 Program Resources and purpose">
            <a:extLst>
              <a:ext uri="{FF2B5EF4-FFF2-40B4-BE49-F238E27FC236}">
                <a16:creationId xmlns:a16="http://schemas.microsoft.com/office/drawing/2014/main" xmlns="" id="{D08A94AA-7A2F-4CC3-B953-9A949A33C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873437"/>
              </p:ext>
            </p:extLst>
          </p:nvPr>
        </p:nvGraphicFramePr>
        <p:xfrm>
          <a:off x="495983" y="1004224"/>
          <a:ext cx="11200034" cy="4490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21413">
                  <a:extLst>
                    <a:ext uri="{9D8B030D-6E8A-4147-A177-3AD203B41FA5}">
                      <a16:colId xmlns:a16="http://schemas.microsoft.com/office/drawing/2014/main" xmlns="" val="2633663677"/>
                    </a:ext>
                  </a:extLst>
                </a:gridCol>
                <a:gridCol w="6478621">
                  <a:extLst>
                    <a:ext uri="{9D8B030D-6E8A-4147-A177-3AD203B41FA5}">
                      <a16:colId xmlns:a16="http://schemas.microsoft.com/office/drawing/2014/main" xmlns="" val="1346807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Resource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4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Revised 508 Standards Roadmap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How to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 your 508/IT Accessibility Program in accordance with the Revised 508 Standards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061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Transition Quick Reference Guide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High-level recap of what your agency needs to change, based on revisions to the Standards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9930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Old vs. Revised Standards Comparison charts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Detailed standard by standard comparison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4357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How to Update Agency Policies for the Revised 508 Standards 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Identifies key policy areas that are impacted by changes in the Revised 508 Standards,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Provides high level policy guidance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Provides sample policy language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832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How to Identify User Needs 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how to identify user needs for IT accessibility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932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Building Organizational Support for Accessible Electronic Content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 your staff get the tools and training they need to produce accessible electronic content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0812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101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66255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How to identify Section 508 Requirements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 dirty="0"/>
          </a:p>
        </p:txBody>
      </p:sp>
      <p:graphicFrame>
        <p:nvGraphicFramePr>
          <p:cNvPr id="5" name="Table 4" descr="Resource&#10;Section 508 Applicability Checklist &amp; Instructions&#10;&#10;Purpose&#10;Step-by-step guidance  on how to develop accessibility requirements&#10;&#10;Resource&#10;Application 508 Standards and Exceptions Chart&#10;&#10;Purpose&#10;Sample template for reporting standards and exceptions in solicitations&#10;&#10;Resource&#10;Accessibility Requirements Tool (ART)&#10;&#10;Purpose&#10;GSA replacement for Buy Accessible Wizard&#10;Based on Revised 508 Standards Applicability Checklist for consistency&#10;Generates very detailed applicability reports, and eventually tailored contract language&#10;&#10;" title="Table How to identify Section 508 Requirements ">
            <a:extLst>
              <a:ext uri="{FF2B5EF4-FFF2-40B4-BE49-F238E27FC236}">
                <a16:creationId xmlns:a16="http://schemas.microsoft.com/office/drawing/2014/main" xmlns="" id="{D08A94AA-7A2F-4CC3-B953-9A949A33C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7413"/>
              </p:ext>
            </p:extLst>
          </p:nvPr>
        </p:nvGraphicFramePr>
        <p:xfrm>
          <a:off x="523132" y="1472739"/>
          <a:ext cx="11145736" cy="3114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68068">
                  <a:extLst>
                    <a:ext uri="{9D8B030D-6E8A-4147-A177-3AD203B41FA5}">
                      <a16:colId xmlns:a16="http://schemas.microsoft.com/office/drawing/2014/main" xmlns="" val="2633663677"/>
                    </a:ext>
                  </a:extLst>
                </a:gridCol>
                <a:gridCol w="5877668">
                  <a:extLst>
                    <a:ext uri="{9D8B030D-6E8A-4147-A177-3AD203B41FA5}">
                      <a16:colId xmlns:a16="http://schemas.microsoft.com/office/drawing/2014/main" xmlns="" val="1346807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Resource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4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Section 508 Applicability Checklist &amp; Instructions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 by step guidance on how to develop accessibility requirements 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491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Application 508 Standards and Exceptions Chart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 template for reporting standards and exceptions in solicitations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6016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Accessibility Requirements Tool (ART)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GSA replacement for Buy Accessible Wizard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Based on Revised 508 Standards Applicability Checklist for consistency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Generates very detailed applicability reports, and eventually tailored contract language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8794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720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66253" y="0"/>
            <a:ext cx="10460477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How to procure ICT using the Revised 508 Standards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 dirty="0"/>
          </a:p>
        </p:txBody>
      </p:sp>
      <p:graphicFrame>
        <p:nvGraphicFramePr>
          <p:cNvPr id="5" name="Table 4" descr="Resource&#10;How to Request Information From Vendors&#10;Purpose &#10;Detailed recommendations on how to obtain higher quality 508 information from vendors&#10;&#10;Resource&#10;How to Define Accessibility Provisions Clauses and Acceptance Criteria&#10;&#10;Purpose&#10;Provides detailed recommendations on recommended provisions and clauses to proactive protect agency risk&#10;Addresses requirements for vendors to test and remediate&#10;&#10;Resource&#10;Accessibility Conformance Reports (based on VPAT 2.0 Template)&#10;Purpose&#10;An entirely new template for vendors to report on product conformance to the Revised 508 Standards.&#10;&#10;Resource&#10;Solicitation Requirements Tool (SRT)&#10;&#10;Purpose &#10;Uses machine learning to automatically review ICT solicitations and identify potential  need for 508 review to ensure proper 508 language is included&#10;&#10;&#10;" title="How to procure ICT using the Revised 508 Standards">
            <a:extLst>
              <a:ext uri="{FF2B5EF4-FFF2-40B4-BE49-F238E27FC236}">
                <a16:creationId xmlns:a16="http://schemas.microsoft.com/office/drawing/2014/main" xmlns="" id="{D08A94AA-7A2F-4CC3-B953-9A949A33C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04440"/>
              </p:ext>
            </p:extLst>
          </p:nvPr>
        </p:nvGraphicFramePr>
        <p:xfrm>
          <a:off x="523132" y="1305086"/>
          <a:ext cx="11145736" cy="37202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58468">
                  <a:extLst>
                    <a:ext uri="{9D8B030D-6E8A-4147-A177-3AD203B41FA5}">
                      <a16:colId xmlns:a16="http://schemas.microsoft.com/office/drawing/2014/main" xmlns="" val="2633663677"/>
                    </a:ext>
                  </a:extLst>
                </a:gridCol>
                <a:gridCol w="6487268">
                  <a:extLst>
                    <a:ext uri="{9D8B030D-6E8A-4147-A177-3AD203B41FA5}">
                      <a16:colId xmlns:a16="http://schemas.microsoft.com/office/drawing/2014/main" xmlns="" val="1346807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Resource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4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How to Request Information From Vendors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Detailed recommendations on how to obtain higher quality 508 information from vendors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932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How to Define Accessibility Provisions Clauses and Acceptance Criteria</a:t>
                      </a:r>
                      <a:endParaRPr lang="en-US" sz="1800" dirty="0"/>
                    </a:p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Provides detailed recommendations on recommended provisions and clauses to proactive protect agency risk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081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Accessibility Conformance Reports (based on VPAT 2.0 Template)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An entirely new template for vendors to report on product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conformance</a:t>
                      </a:r>
                      <a:r>
                        <a:rPr lang="en-US" sz="1800" dirty="0"/>
                        <a:t> to the Revised 508 Standards.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5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Solicitation Requirements Tool (SRT)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Uses machine learning to automatically review ICT solicitations and identify potential </a:t>
                      </a:r>
                      <a:r>
                        <a:rPr lang="en-US" sz="1800" dirty="0" smtClean="0"/>
                        <a:t>need </a:t>
                      </a:r>
                      <a:r>
                        <a:rPr lang="en-US" sz="1800" dirty="0"/>
                        <a:t>for 508 review to ensure proper 508 language is included.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14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528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63517" y="27708"/>
            <a:ext cx="11631318" cy="1062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How to design &amp;</a:t>
            </a:r>
            <a:r>
              <a:rPr lang="en-US" dirty="0" smtClean="0"/>
              <a:t> </a:t>
            </a:r>
            <a:r>
              <a:rPr lang="en-US" dirty="0"/>
              <a:t>develop ICT </a:t>
            </a:r>
            <a:r>
              <a:rPr lang="en-US" dirty="0" smtClean="0"/>
              <a:t>using </a:t>
            </a:r>
            <a:r>
              <a:rPr lang="en-US" dirty="0"/>
              <a:t>the Revised 508 </a:t>
            </a:r>
            <a:r>
              <a:rPr lang="en-US" dirty="0" smtClean="0"/>
              <a:t>Standards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 dirty="0"/>
          </a:p>
        </p:txBody>
      </p:sp>
      <p:graphicFrame>
        <p:nvGraphicFramePr>
          <p:cNvPr id="5" name="Table 4" descr="Table describing resources and purpose&#10;&#10;Resources&#10;Accessibility FAQ for Developers and Authors &#10;&#10;Purpose&#10;Extensive list resources to help developers and authors create accessible electronic content that conforms the Revised 508 Standards&#10;&#10;Resource&#10;US Web Design Resources&#10;Purpose&#10;A design system to quickly prototype and deploy accessible digital products&#10;&#10;Resource&#10;Guidance on defining requirements&#10;&#10;Resource&#10;Same as applicability guidance previously mentioned&#10;&#10;">
            <a:extLst>
              <a:ext uri="{FF2B5EF4-FFF2-40B4-BE49-F238E27FC236}">
                <a16:creationId xmlns:a16="http://schemas.microsoft.com/office/drawing/2014/main" xmlns="" id="{D08A94AA-7A2F-4CC3-B953-9A949A33C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567128"/>
              </p:ext>
            </p:extLst>
          </p:nvPr>
        </p:nvGraphicFramePr>
        <p:xfrm>
          <a:off x="678774" y="1718398"/>
          <a:ext cx="10834452" cy="2565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17226">
                  <a:extLst>
                    <a:ext uri="{9D8B030D-6E8A-4147-A177-3AD203B41FA5}">
                      <a16:colId xmlns:a16="http://schemas.microsoft.com/office/drawing/2014/main" xmlns="" val="2633663677"/>
                    </a:ext>
                  </a:extLst>
                </a:gridCol>
                <a:gridCol w="5417226">
                  <a:extLst>
                    <a:ext uri="{9D8B030D-6E8A-4147-A177-3AD203B41FA5}">
                      <a16:colId xmlns:a16="http://schemas.microsoft.com/office/drawing/2014/main" xmlns="" val="1346807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Resource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46563"/>
                  </a:ext>
                </a:extLst>
              </a:tr>
              <a:tr h="41523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Accessibility Resources for Developers and Authors 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Extensive list of resources to help developers and authors create accessible electronic content that conforms the Revised 508 Standards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9324492"/>
                  </a:ext>
                </a:extLst>
              </a:tr>
              <a:tr h="415230">
                <a:tc>
                  <a:txBody>
                    <a:bodyPr/>
                    <a:lstStyle/>
                    <a:p>
                      <a:r>
                        <a:rPr lang="en-US" sz="1800" dirty="0"/>
                        <a:t>US Web Design Resources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design system to quickly prototype and deploy accessible digital products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8454863"/>
                  </a:ext>
                </a:extLst>
              </a:tr>
              <a:tr h="415230">
                <a:tc>
                  <a:txBody>
                    <a:bodyPr/>
                    <a:lstStyle/>
                    <a:p>
                      <a:r>
                        <a:rPr lang="en-US" sz="1800" dirty="0"/>
                        <a:t>Guidance on defining requirements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Same as applicability guidance previously mentioned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002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152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57017" y="27708"/>
            <a:ext cx="11757891" cy="1209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How to create accessible electronic documents using the Revised 508 Standards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 dirty="0"/>
          </a:p>
        </p:txBody>
      </p:sp>
      <p:graphicFrame>
        <p:nvGraphicFramePr>
          <p:cNvPr id="5" name="Table 4" descr="Resource&#10;Microsoft Office 2013&#10;(Word, Excel PowerPoint)&#10;&#10;Description&#10;Baseline&#10;Test Process&#10;Test Checklist&#10;&#10;Resource&#10;Microsoft Office 365&#10;(Word, Excel PowerPoint)&#10;Description&#10;same as above&#10;&#10;Resource&#10;&#10;Resource&#10;Adobe PDF&#10;description&#10;same as above&#10;&#10;resource&#10;Microsoft Word and PDF Training Videos&#10;description&#10;Short 2-5 minute You Tube Training Videos Developed by the FAA&#10;&#10;&#10;&#10;&#10;" title="How to created accessible electronic documents using the Revised 508 Standards">
            <a:extLst>
              <a:ext uri="{FF2B5EF4-FFF2-40B4-BE49-F238E27FC236}">
                <a16:creationId xmlns:a16="http://schemas.microsoft.com/office/drawing/2014/main" xmlns="" id="{3F3AD14E-CD1E-4872-B8FF-C5954D7D5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926565"/>
              </p:ext>
            </p:extLst>
          </p:nvPr>
        </p:nvGraphicFramePr>
        <p:xfrm>
          <a:off x="590501" y="1591426"/>
          <a:ext cx="10955580" cy="3484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77790">
                  <a:extLst>
                    <a:ext uri="{9D8B030D-6E8A-4147-A177-3AD203B41FA5}">
                      <a16:colId xmlns:a16="http://schemas.microsoft.com/office/drawing/2014/main" xmlns="" val="3126428237"/>
                    </a:ext>
                  </a:extLst>
                </a:gridCol>
                <a:gridCol w="5477790">
                  <a:extLst>
                    <a:ext uri="{9D8B030D-6E8A-4147-A177-3AD203B41FA5}">
                      <a16:colId xmlns:a16="http://schemas.microsoft.com/office/drawing/2014/main" xmlns="" val="178637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Resource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85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Microsoft Office 2013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(Word, Excel PowerPoint)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Baseline</a:t>
                      </a:r>
                    </a:p>
                    <a:p>
                      <a:r>
                        <a:rPr lang="en-US" sz="1800" dirty="0"/>
                        <a:t>Test Process</a:t>
                      </a:r>
                    </a:p>
                    <a:p>
                      <a:r>
                        <a:rPr lang="en-US" sz="1800" dirty="0"/>
                        <a:t>Test Checklist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464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Microsoft 365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(Word, Excel PowerPoint, Outlook)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Same as above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8163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Adobe PDF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Same as above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8719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Microsoft Word and PDF Training Videos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Short 2-5 minute You Tube Training Videos</a:t>
                      </a:r>
                    </a:p>
                    <a:p>
                      <a:r>
                        <a:rPr lang="en-US" sz="1800" dirty="0"/>
                        <a:t>Developed by the FAA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0757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054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57017" y="36943"/>
            <a:ext cx="11757891" cy="1099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How to test for conformance to the </a:t>
            </a:r>
            <a:r>
              <a:rPr lang="en-US" dirty="0" smtClean="0"/>
              <a:t>Revised </a:t>
            </a:r>
            <a:r>
              <a:rPr lang="en-US" dirty="0"/>
              <a:t>508 Standards    </a:t>
            </a:r>
            <a:br>
              <a:rPr lang="en-US" dirty="0"/>
            </a:br>
            <a:r>
              <a:rPr lang="en-US" dirty="0"/>
              <a:t>*Update coming FY 2019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 dirty="0"/>
          </a:p>
        </p:txBody>
      </p:sp>
      <p:graphicFrame>
        <p:nvGraphicFramePr>
          <p:cNvPr id="5" name="Table 4" descr="Table describing resources and Description&#10;&#10;Resource&#10;Inter Agency Trusted Tester Baseline V3&#10;Description&#10;Baseline any agency can use to construct their own test process&#10;&#10;Resource&#10;DHS Trusted Tester Process V5&#10;Description&#10;DHS’s test process for web and software&#10;&#10;Resource&#10;DHS Trusted Tester Training&#10;Description&#10;FAC49: What Is Section 508 and Why Is It Important To You&#10;FAC50:  Trusted Tester Tools&#10;FAC51:  Section 508 Standards for Software and Web&#10;FTE250:  Trusted Tester Training&#10;FAC56:  Section 508 for COR(s), Program and Project Managers&#10;&#10;Resource&#10;DHS Trusted Tester Certification Exam&#10;Description&#10;FTE251:  Trusted Tester Certification Exam&#10;&#10;Resource:  Electronic document testing resources&#10;&#10;Description:  Updated resources for testing Microsoft Office and Adobe PDF documents for conformance to the Revised 508 Standards&#10;&#10;" title="How to test for conformance to the Revised 508 Standards - chart">
            <a:extLst>
              <a:ext uri="{FF2B5EF4-FFF2-40B4-BE49-F238E27FC236}">
                <a16:creationId xmlns:a16="http://schemas.microsoft.com/office/drawing/2014/main" xmlns="" id="{D08A94AA-7A2F-4CC3-B953-9A949A33C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42299"/>
              </p:ext>
            </p:extLst>
          </p:nvPr>
        </p:nvGraphicFramePr>
        <p:xfrm>
          <a:off x="678774" y="1378296"/>
          <a:ext cx="10834452" cy="40003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7953">
                  <a:extLst>
                    <a:ext uri="{9D8B030D-6E8A-4147-A177-3AD203B41FA5}">
                      <a16:colId xmlns:a16="http://schemas.microsoft.com/office/drawing/2014/main" xmlns="" val="2633663677"/>
                    </a:ext>
                  </a:extLst>
                </a:gridCol>
                <a:gridCol w="6756499">
                  <a:extLst>
                    <a:ext uri="{9D8B030D-6E8A-4147-A177-3AD203B41FA5}">
                      <a16:colId xmlns:a16="http://schemas.microsoft.com/office/drawing/2014/main" xmlns="" val="1346807177"/>
                    </a:ext>
                  </a:extLst>
                </a:gridCol>
              </a:tblGrid>
              <a:tr h="515456">
                <a:tc>
                  <a:txBody>
                    <a:bodyPr/>
                    <a:lstStyle/>
                    <a:p>
                      <a:r>
                        <a:rPr lang="en-US" sz="1800" dirty="0"/>
                        <a:t>Resource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4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Inter Agency Trusted Tester Baseline 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Baseline any agency can use to construct their own test process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932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DHS Trusted Tester Process V5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DHS’s test process for web and software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081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DHS Trusted Tester Training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FAC49: What Is Section 508 and Why Is It Important To You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FAC50:  Trusted Tester Tools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FAC51:  Section 508 Standards for Software and Web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FTE250:  Trusted Tester Training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FAC56:  Section 508 for COR(s), Program and Project Managers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662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DHS Trusted Tester Certification Exam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FTE251:  Trusted Tester Certification Exam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919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Electronic document testing resources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Updated resources for testing Microsoft Office and Adobe PDF documents for conformance to the Revised 508 Standards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2636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9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58263" y="0"/>
            <a:ext cx="11755314" cy="672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Changes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58263" y="734738"/>
            <a:ext cx="11755314" cy="5419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smtClean="0"/>
              <a:t>Standards changes having greatest impact on implementation strategies</a:t>
            </a:r>
          </a:p>
          <a:p>
            <a:pPr lvl="1"/>
            <a:r>
              <a:rPr lang="en-US" sz="2200" dirty="0" smtClean="0"/>
              <a:t>From </a:t>
            </a:r>
            <a:r>
              <a:rPr lang="en-US" sz="2200" dirty="0"/>
              <a:t>product based to feature based approach</a:t>
            </a:r>
          </a:p>
          <a:p>
            <a:pPr lvl="1"/>
            <a:r>
              <a:rPr lang="en-US" sz="2200" dirty="0"/>
              <a:t>New organizational approach</a:t>
            </a:r>
          </a:p>
          <a:p>
            <a:pPr lvl="1"/>
            <a:r>
              <a:rPr lang="en-US" sz="2200" dirty="0"/>
              <a:t>New scoping requirements</a:t>
            </a:r>
          </a:p>
          <a:p>
            <a:pPr lvl="1"/>
            <a:r>
              <a:rPr lang="en-US" sz="2200" dirty="0"/>
              <a:t>Changing exception requirements</a:t>
            </a:r>
          </a:p>
          <a:p>
            <a:pPr lvl="1"/>
            <a:r>
              <a:rPr lang="en-US" sz="2200" dirty="0"/>
              <a:t>New standards for electronic content, software, and hardware</a:t>
            </a:r>
          </a:p>
          <a:p>
            <a:pPr lvl="2"/>
            <a:r>
              <a:rPr lang="en-US" sz="1800" dirty="0"/>
              <a:t>Major emphasis on WCAG for electronic content and software</a:t>
            </a:r>
          </a:p>
          <a:p>
            <a:endParaRPr lang="en-US" sz="2800" dirty="0"/>
          </a:p>
          <a:p>
            <a:pPr marL="38100" indent="0" algn="ctr">
              <a:buNone/>
            </a:pPr>
            <a:r>
              <a:rPr lang="en-US" sz="2000" i="1" dirty="0"/>
              <a:t>NOTE:  these are just highlights – not intended to be an exhaustive list!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2601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75490" y="0"/>
            <a:ext cx="9993549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How to get training on the Revised 508 Standards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 dirty="0"/>
          </a:p>
        </p:txBody>
      </p:sp>
      <p:graphicFrame>
        <p:nvGraphicFramePr>
          <p:cNvPr id="5" name="Table 4" descr="Training Resources Available:&#10;Resource:  &#10;Section 508: Waht is it and Why is it Important to you?  &#10;Purpose:    Introduction to Section 508 and Information and Communication Technology (ICT). &#10; &#10;Resource:  Accessibility of ICT: An Overview for Government Executives&#10;Purpose:  A brief, high-level overview of the Revised 508 Standards, including roles and responsibilities of key Federal agency officials. &#10; &#10;Resource:  Procuring Section 508 Conformant ICT Products and Services&#10;Purpose:  Basic overview of the Federal acquisition process with regard to procuring ICT products and services that are Section 508 conformant. &#10;&#10;Resource:  Accessibility of ICT: Micro-Purchases.&#10;Purpose:  How to make micro-purchases that conform with the Revised 508 Standards. &#10;&#10;Resource:&#10;Technology Accessibility Playbook – How to build and manage an effective 508 program&#10;Purpose: Describes the 12 plays to integrate strategic, business and technology management into a successful Section 508 program, to ensure Federal ICT is accessible to persons with disabilities. &#10;&#10;Resource:  &#10;508 Transition Webinars:  What this series is part of&#10;&#10;&#10;&#10;&#10;" title="How to get training on the Revised 508 Standards">
            <a:extLst>
              <a:ext uri="{FF2B5EF4-FFF2-40B4-BE49-F238E27FC236}">
                <a16:creationId xmlns:a16="http://schemas.microsoft.com/office/drawing/2014/main" xmlns="" id="{D08A94AA-7A2F-4CC3-B953-9A949A33C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02500"/>
              </p:ext>
            </p:extLst>
          </p:nvPr>
        </p:nvGraphicFramePr>
        <p:xfrm>
          <a:off x="552314" y="891411"/>
          <a:ext cx="11087371" cy="5039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21650">
                  <a:extLst>
                    <a:ext uri="{9D8B030D-6E8A-4147-A177-3AD203B41FA5}">
                      <a16:colId xmlns:a16="http://schemas.microsoft.com/office/drawing/2014/main" xmlns="" val="2633663677"/>
                    </a:ext>
                  </a:extLst>
                </a:gridCol>
                <a:gridCol w="6365721">
                  <a:extLst>
                    <a:ext uri="{9D8B030D-6E8A-4147-A177-3AD203B41FA5}">
                      <a16:colId xmlns:a16="http://schemas.microsoft.com/office/drawing/2014/main" xmlns="" val="1346807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Resource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4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Section 508: What is It and Why is It Important to You? 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Section 508 and Information and Communication Technology (ICT). 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932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Accessibility of ICT: An Overview for Government Executives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brief, high-level overview of the Revised 508 Standards, including roles and responsibilities of key Federal agency officials.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0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Procuring Section 508 Conformant ICT Products and Services 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overview of the Federal acquisition process with regard to procuring ICT products and services that are Section 508 conformant. 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197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Accessibility of ICT: Micro-Purchases 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make micro-purchases that conform with the Revised 508 Standards.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0529934"/>
                  </a:ext>
                </a:extLst>
              </a:tr>
              <a:tr h="837997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Technology Accessibility Playbook: How to Build an Effective Section 508 Program 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Describes the 12 plays to integrate strategic, business and technology management into a successful Section 508 program, to ensure Federal ICT is accessible to persons with disabilities. 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89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508 Transition Webinars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This series of webinars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41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732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647075" y="737875"/>
            <a:ext cx="8818500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https://www.section508.gov/refresh-toolkit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3883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5033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Agenda – Part 3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5033" y="737875"/>
            <a:ext cx="11730274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 Revised 508 Standards – What is changing</a:t>
            </a:r>
          </a:p>
          <a:p>
            <a:r>
              <a:rPr lang="en-US" dirty="0"/>
              <a:t>What government resources are </a:t>
            </a:r>
            <a:r>
              <a:rPr lang="en-US" dirty="0" smtClean="0"/>
              <a:t>available </a:t>
            </a:r>
            <a:endParaRPr lang="en-US" dirty="0"/>
          </a:p>
          <a:p>
            <a:r>
              <a:rPr lang="en-US" dirty="0"/>
              <a:t>Questions &amp; Answers</a:t>
            </a:r>
          </a:p>
          <a:p>
            <a:endParaRPr lang="en-US" dirty="0"/>
          </a:p>
        </p:txBody>
      </p:sp>
      <p:sp>
        <p:nvSpPr>
          <p:cNvPr id="2" name="Right Arrow 1" descr="Arrow pointing to Part 3:  Questions and Answers"/>
          <p:cNvSpPr/>
          <p:nvPr/>
        </p:nvSpPr>
        <p:spPr>
          <a:xfrm rot="10800000">
            <a:off x="5569648" y="1939637"/>
            <a:ext cx="1394570" cy="50800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47782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Contact </a:t>
            </a:r>
            <a:r>
              <a:rPr lang="en-US" dirty="0" smtClean="0"/>
              <a:t>Information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 dirty="0"/>
          </a:p>
        </p:txBody>
      </p:sp>
      <p:sp>
        <p:nvSpPr>
          <p:cNvPr id="6" name="Subtitle 7"/>
          <p:cNvSpPr txBox="1">
            <a:spLocks/>
          </p:cNvSpPr>
          <p:nvPr/>
        </p:nvSpPr>
        <p:spPr>
          <a:xfrm>
            <a:off x="322512" y="1065008"/>
            <a:ext cx="5828906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>
              <a:spcBef>
                <a:spcPct val="20000"/>
              </a:spcBef>
              <a:buNone/>
              <a:defRPr/>
            </a:pPr>
            <a:r>
              <a:rPr lang="en-US" sz="3200" dirty="0">
                <a:solidFill>
                  <a:prstClr val="black"/>
                </a:solidFill>
              </a:rPr>
              <a:t>For Technical Assistance with </a:t>
            </a:r>
            <a:r>
              <a:rPr lang="en-US" sz="3200" u="sng" dirty="0">
                <a:solidFill>
                  <a:prstClr val="black"/>
                </a:solidFill>
              </a:rPr>
              <a:t>understanding</a:t>
            </a:r>
            <a:r>
              <a:rPr lang="en-US" sz="3200" dirty="0">
                <a:solidFill>
                  <a:prstClr val="black"/>
                </a:solidFill>
              </a:rPr>
              <a:t> the Revised 508 Standards</a:t>
            </a:r>
          </a:p>
          <a:p>
            <a:pPr marL="38100" indent="0">
              <a:spcBef>
                <a:spcPct val="20000"/>
              </a:spcBef>
              <a:buNone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marL="38100" indent="0">
              <a:spcBef>
                <a:spcPct val="20000"/>
              </a:spcBef>
              <a:buNone/>
              <a:defRPr/>
            </a:pPr>
            <a:r>
              <a:rPr lang="en-US" sz="3200" dirty="0">
                <a:solidFill>
                  <a:prstClr val="black"/>
                </a:solidFill>
              </a:rPr>
              <a:t>U.S. Access Board </a:t>
            </a:r>
          </a:p>
          <a:p>
            <a:pPr marL="38100" indent="0">
              <a:spcBef>
                <a:spcPct val="20000"/>
              </a:spcBef>
              <a:buNone/>
              <a:defRPr/>
            </a:pPr>
            <a:r>
              <a:rPr lang="en-US" sz="3200" dirty="0">
                <a:solidFill>
                  <a:prstClr val="black"/>
                </a:solidFill>
              </a:rPr>
              <a:t>(800) 872-2253 (voice)</a:t>
            </a:r>
          </a:p>
          <a:p>
            <a:pPr marL="38100" indent="0">
              <a:spcBef>
                <a:spcPct val="20000"/>
              </a:spcBef>
              <a:buNone/>
              <a:defRPr/>
            </a:pPr>
            <a:r>
              <a:rPr lang="en-US" sz="3200" dirty="0">
                <a:solidFill>
                  <a:prstClr val="black"/>
                </a:solidFill>
              </a:rPr>
              <a:t>(800) 993-2822 (TTY)</a:t>
            </a:r>
          </a:p>
          <a:p>
            <a:pPr marL="38100" indent="0">
              <a:spcBef>
                <a:spcPct val="20000"/>
              </a:spcBef>
              <a:buNone/>
              <a:defRPr/>
            </a:pPr>
            <a:r>
              <a:rPr lang="en-US" sz="3200" dirty="0">
                <a:solidFill>
                  <a:prstClr val="black"/>
                </a:solidFill>
              </a:rPr>
              <a:t>E-mail</a:t>
            </a:r>
            <a:r>
              <a:rPr lang="en-US" sz="3200" dirty="0" smtClean="0">
                <a:solidFill>
                  <a:prstClr val="black"/>
                </a:solidFill>
              </a:rPr>
              <a:t>:  508@access-board.gov</a:t>
            </a:r>
            <a:endParaRPr lang="en-US" sz="3200" dirty="0">
              <a:solidFill>
                <a:prstClr val="black"/>
              </a:solidFill>
            </a:endParaRPr>
          </a:p>
          <a:p>
            <a:pPr marL="38100" indent="0">
              <a:spcBef>
                <a:spcPct val="20000"/>
              </a:spcBef>
              <a:buNone/>
              <a:defRPr/>
            </a:pPr>
            <a:r>
              <a:rPr lang="en-US" sz="3200" dirty="0">
                <a:solidFill>
                  <a:prstClr val="black"/>
                </a:solidFill>
              </a:rPr>
              <a:t>www.access-board.gov</a:t>
            </a:r>
          </a:p>
        </p:txBody>
      </p:sp>
      <p:sp>
        <p:nvSpPr>
          <p:cNvPr id="7" name="Subtitle 7"/>
          <p:cNvSpPr txBox="1">
            <a:spLocks/>
          </p:cNvSpPr>
          <p:nvPr/>
        </p:nvSpPr>
        <p:spPr>
          <a:xfrm>
            <a:off x="6225309" y="1065009"/>
            <a:ext cx="5726545" cy="4661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3000" dirty="0">
                <a:solidFill>
                  <a:prstClr val="black"/>
                </a:solidFill>
              </a:rPr>
              <a:t>For Technical Assistance </a:t>
            </a:r>
            <a:r>
              <a:rPr lang="en-US" sz="3000" dirty="0" smtClean="0">
                <a:solidFill>
                  <a:prstClr val="black"/>
                </a:solidFill>
              </a:rPr>
              <a:t>with </a:t>
            </a:r>
            <a:r>
              <a:rPr lang="en-US" sz="3000" u="sng" dirty="0">
                <a:solidFill>
                  <a:prstClr val="black"/>
                </a:solidFill>
              </a:rPr>
              <a:t>implementing</a:t>
            </a:r>
            <a:r>
              <a:rPr lang="en-US" sz="3000" dirty="0">
                <a:solidFill>
                  <a:prstClr val="black"/>
                </a:solidFill>
              </a:rPr>
              <a:t> the Revised 508 Standards</a:t>
            </a:r>
          </a:p>
          <a:p>
            <a:pPr>
              <a:spcBef>
                <a:spcPct val="20000"/>
              </a:spcBef>
              <a:defRPr/>
            </a:pPr>
            <a:endParaRPr lang="en-US" sz="3000" dirty="0">
              <a:solidFill>
                <a:prstClr val="black"/>
              </a:solidFill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3000" dirty="0">
                <a:solidFill>
                  <a:prstClr val="black"/>
                </a:solidFill>
              </a:rPr>
              <a:t>DOI Section 508 Program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3000" dirty="0">
                <a:solidFill>
                  <a:prstClr val="black"/>
                </a:solidFill>
              </a:rPr>
              <a:t>202-219-0963 (voice)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3000" dirty="0">
                <a:solidFill>
                  <a:prstClr val="black"/>
                </a:solidFill>
              </a:rPr>
              <a:t>800-877-8339 (TTY)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3000" dirty="0">
                <a:solidFill>
                  <a:prstClr val="black"/>
                </a:solidFill>
              </a:rPr>
              <a:t>E-mail:  </a:t>
            </a:r>
            <a:r>
              <a:rPr lang="en-US" sz="3000" dirty="0" smtClean="0">
                <a:solidFill>
                  <a:prstClr val="black"/>
                </a:solidFill>
              </a:rPr>
              <a:t>Section508@ios.doi.gov </a:t>
            </a:r>
            <a:endParaRPr lang="en-US" sz="3000" dirty="0">
              <a:solidFill>
                <a:prstClr val="black"/>
              </a:solidFill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3000" dirty="0">
                <a:solidFill>
                  <a:prstClr val="black"/>
                </a:solidFill>
              </a:rPr>
              <a:t>www.doi.gov/OCIO/section508</a:t>
            </a:r>
          </a:p>
        </p:txBody>
      </p:sp>
    </p:spTree>
    <p:extLst>
      <p:ext uri="{BB962C8B-B14F-4D97-AF65-F5344CB8AC3E}">
        <p14:creationId xmlns:p14="http://schemas.microsoft.com/office/powerpoint/2010/main" val="201350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69983" y="0"/>
            <a:ext cx="11734801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Information &amp; Communications Technology (ICT)</a:t>
            </a:r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69982" y="737875"/>
            <a:ext cx="11734801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dirty="0"/>
              <a:t>Information technology and other equipment, systems, technologies, or </a:t>
            </a:r>
            <a:r>
              <a:rPr lang="en-US" dirty="0" smtClean="0"/>
              <a:t>processes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for </a:t>
            </a:r>
            <a:r>
              <a:rPr lang="en-US" dirty="0"/>
              <a:t>which the principal function is the creation, manipulation, storage, display, receipt, or transmission of electronic data and information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as </a:t>
            </a:r>
            <a:r>
              <a:rPr lang="en-US" dirty="0"/>
              <a:t>well as any associated content. </a:t>
            </a:r>
          </a:p>
          <a:p>
            <a:pPr marL="0" indent="0" algn="ctr">
              <a:buNone/>
            </a:pP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550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2" y="0"/>
            <a:ext cx="11763738" cy="640200"/>
          </a:xfrm>
        </p:spPr>
        <p:txBody>
          <a:bodyPr/>
          <a:lstStyle/>
          <a:p>
            <a:r>
              <a:rPr lang="en-US" dirty="0"/>
              <a:t>New organizational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F70531F-CEDD-4D88-94A2-EC5BABF67EB1}"/>
              </a:ext>
            </a:extLst>
          </p:cNvPr>
          <p:cNvSpPr txBox="1">
            <a:spLocks/>
          </p:cNvSpPr>
          <p:nvPr/>
        </p:nvSpPr>
        <p:spPr>
          <a:xfrm>
            <a:off x="449008" y="879034"/>
            <a:ext cx="5494592" cy="5293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u="sng" dirty="0">
                <a:solidFill>
                  <a:schemeClr val="tx1"/>
                </a:solidFill>
              </a:rPr>
              <a:t>Original 508 Standards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/>
                </a:solidFill>
              </a:rPr>
              <a:t>General</a:t>
            </a:r>
          </a:p>
          <a:p>
            <a:pPr>
              <a:lnSpc>
                <a:spcPct val="120000"/>
              </a:lnSpc>
              <a:spcAft>
                <a:spcPts val="600"/>
              </a:spcAft>
              <a:buSzPct val="85000"/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/>
                </a:solidFill>
              </a:rPr>
              <a:t>Technical Standards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1194.21 Software applications and operating systems. 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1194.22 Web-based intranet and internet information and applications. 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1194.23 Telecommunications products. 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1194.24 Video and multimedia products. 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1194.25 Self contained, closed products. 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1194.26 Desktop and portable computers.</a:t>
            </a:r>
          </a:p>
          <a:p>
            <a:pPr>
              <a:lnSpc>
                <a:spcPct val="120000"/>
              </a:lnSpc>
              <a:spcAft>
                <a:spcPts val="600"/>
              </a:spcAft>
              <a:buSzPct val="85000"/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/>
                </a:solidFill>
              </a:rPr>
              <a:t>1194.31 Functional performance criteria.</a:t>
            </a:r>
          </a:p>
          <a:p>
            <a:pPr>
              <a:lnSpc>
                <a:spcPct val="120000"/>
              </a:lnSpc>
              <a:spcAft>
                <a:spcPts val="600"/>
              </a:spcAft>
              <a:buSzPct val="85000"/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/>
                </a:solidFill>
              </a:rPr>
              <a:t>1194.41 Information, documentation, and support.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DDCDFA5C-21EC-4456-9317-F9188C178748}"/>
              </a:ext>
            </a:extLst>
          </p:cNvPr>
          <p:cNvSpPr txBox="1">
            <a:spLocks/>
          </p:cNvSpPr>
          <p:nvPr/>
        </p:nvSpPr>
        <p:spPr>
          <a:xfrm>
            <a:off x="6145824" y="878837"/>
            <a:ext cx="5523176" cy="52933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en-US" sz="2000" b="1" u="sng" dirty="0">
                <a:solidFill>
                  <a:schemeClr val="bg1"/>
                </a:solidFill>
              </a:rPr>
              <a:t>Revised 508 Standards</a:t>
            </a:r>
          </a:p>
          <a:p>
            <a:pPr marL="0" indent="0" algn="l"/>
            <a:r>
              <a:rPr lang="en-US" sz="1600" b="1" dirty="0">
                <a:solidFill>
                  <a:schemeClr val="bg1"/>
                </a:solidFill>
              </a:rPr>
              <a:t>Chapter 1: Application and Administration </a:t>
            </a:r>
          </a:p>
          <a:p>
            <a:pPr marL="0" indent="0" algn="l"/>
            <a:r>
              <a:rPr lang="en-US" sz="1500" dirty="0">
                <a:solidFill>
                  <a:schemeClr val="bg1"/>
                </a:solidFill>
              </a:rPr>
              <a:t>E101 General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E102 Referenced Standards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E103 Definitions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Chapter 2: Scoping Requirements </a:t>
            </a:r>
          </a:p>
          <a:p>
            <a:pPr marL="400050" lvl="1" indent="0"/>
            <a:r>
              <a:rPr lang="en-US" sz="1500" dirty="0">
                <a:solidFill>
                  <a:schemeClr val="bg1"/>
                </a:solidFill>
              </a:rPr>
              <a:t>(includes WCAG applicability to electronic content and software)</a:t>
            </a:r>
          </a:p>
          <a:p>
            <a:pPr marL="0" indent="0" algn="l"/>
            <a:r>
              <a:rPr lang="en-US" sz="1600" b="1" dirty="0">
                <a:solidFill>
                  <a:schemeClr val="bg1"/>
                </a:solidFill>
              </a:rPr>
              <a:t>Chapter 3: Functional Performance Criteria </a:t>
            </a:r>
          </a:p>
          <a:p>
            <a:pPr marL="0" indent="0" algn="l"/>
            <a:r>
              <a:rPr lang="en-US" sz="1600" b="1" dirty="0">
                <a:solidFill>
                  <a:schemeClr val="bg1"/>
                </a:solidFill>
              </a:rPr>
              <a:t>Chapter 4: Hardware</a:t>
            </a:r>
          </a:p>
          <a:p>
            <a:pPr marL="0" indent="0" algn="l"/>
            <a:r>
              <a:rPr lang="en-US" sz="1600" b="1" dirty="0">
                <a:solidFill>
                  <a:schemeClr val="bg1"/>
                </a:solidFill>
              </a:rPr>
              <a:t>Chapter 5: Software</a:t>
            </a:r>
          </a:p>
          <a:p>
            <a:pPr marL="0" indent="0" algn="l"/>
            <a:r>
              <a:rPr lang="en-US" sz="1600" b="1" dirty="0">
                <a:solidFill>
                  <a:schemeClr val="bg1"/>
                </a:solidFill>
              </a:rPr>
              <a:t>Chapter 6: Support Documentation &amp; Services</a:t>
            </a:r>
          </a:p>
        </p:txBody>
      </p:sp>
    </p:spTree>
    <p:extLst>
      <p:ext uri="{BB962C8B-B14F-4D97-AF65-F5344CB8AC3E}">
        <p14:creationId xmlns:p14="http://schemas.microsoft.com/office/powerpoint/2010/main" val="13052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75491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Standards categories</a:t>
            </a:r>
            <a:endParaRPr dirty="0"/>
          </a:p>
        </p:txBody>
      </p:sp>
      <p:sp>
        <p:nvSpPr>
          <p:cNvPr id="95" name="Shape 95"/>
          <p:cNvSpPr txBox="1"/>
          <p:nvPr/>
        </p:nvSpPr>
        <p:spPr>
          <a:xfrm>
            <a:off x="175491" y="720970"/>
            <a:ext cx="11739418" cy="540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Electronic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Software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Hardware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Support Services &amp; Documentation</a:t>
            </a:r>
            <a:endParaRPr lang="en-US" sz="3000" dirty="0">
              <a:solidFill>
                <a:srgbClr val="434343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03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87569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Electronic Content Examples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 dirty="0"/>
          </a:p>
        </p:txBody>
      </p:sp>
      <p:graphicFrame>
        <p:nvGraphicFramePr>
          <p:cNvPr id="6" name="Content Placeholder 2" descr="websites and web based content&#10;Microsoft Office &amp; PDF Documents&#10;Training Materials&#10;Multi-media&#10;Digital content&#10;interactive maps&#10;emergency notifications&#10;subscriptions servic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831967"/>
              </p:ext>
            </p:extLst>
          </p:nvPr>
        </p:nvGraphicFramePr>
        <p:xfrm>
          <a:off x="648315" y="1246550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256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75490" y="0"/>
            <a:ext cx="10061276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Public Facing vs. Non Public Facing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 dirty="0"/>
          </a:p>
        </p:txBody>
      </p:sp>
      <p:graphicFrame>
        <p:nvGraphicFramePr>
          <p:cNvPr id="3" name="Table 2" descr="Public Facing vs. Non Public Facing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051620"/>
              </p:ext>
            </p:extLst>
          </p:nvPr>
        </p:nvGraphicFramePr>
        <p:xfrm>
          <a:off x="1440610" y="1582304"/>
          <a:ext cx="9310780" cy="3599295"/>
        </p:xfrm>
        <a:graphic>
          <a:graphicData uri="http://schemas.openxmlformats.org/drawingml/2006/table">
            <a:tbl>
              <a:tblPr firstRow="1" bandRow="1">
                <a:tableStyleId>{F1547C98-2248-4896-8335-242F73B11F00}</a:tableStyleId>
              </a:tblPr>
              <a:tblGrid>
                <a:gridCol w="4655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5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645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Public Facing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Non Public Facing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075">
                <a:tc>
                  <a:txBody>
                    <a:bodyPr/>
                    <a:lstStyle/>
                    <a:p>
                      <a:r>
                        <a:rPr lang="en-US" dirty="0"/>
                        <a:t>Made available to members of the </a:t>
                      </a:r>
                      <a:r>
                        <a:rPr lang="en-US" u="sng" dirty="0"/>
                        <a:t>general</a:t>
                      </a:r>
                      <a:r>
                        <a:rPr lang="en-US" u="sng" baseline="0" dirty="0"/>
                        <a:t> public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be broadly disseminated or sent to individual agency employees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be sent to or made available to specific members of the public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4302">
                <a:tc>
                  <a:txBody>
                    <a:bodyPr/>
                    <a:lstStyle/>
                    <a:p>
                      <a:r>
                        <a:rPr lang="en-US" dirty="0"/>
                        <a:t>Usually published on the web (for example, on</a:t>
                      </a:r>
                      <a:r>
                        <a:rPr lang="en-US" baseline="0" dirty="0"/>
                        <a:t> an agency website, blog, form, or social media page)</a:t>
                      </a:r>
                    </a:p>
                    <a:p>
                      <a:r>
                        <a:rPr lang="en-US" baseline="0" dirty="0"/>
                        <a:t>However, public facing content might also be made available in non-web formats, such as information displayed on screens or interactive kiosks in waiting areas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 may be disseminated via an internal agency website</a:t>
                      </a:r>
                      <a:r>
                        <a:rPr lang="en-US" baseline="0" dirty="0"/>
                        <a:t> or intranet, or by other delivery modes</a:t>
                      </a:r>
                    </a:p>
                    <a:p>
                      <a:r>
                        <a:rPr lang="en-US" baseline="0" dirty="0"/>
                        <a:t>Common distribution methods: email, text messages, phone alerts, storage media and downloadable documents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459">
                <a:tc>
                  <a:txBody>
                    <a:bodyPr/>
                    <a:lstStyle/>
                    <a:p>
                      <a:r>
                        <a:rPr lang="en-US" dirty="0"/>
                        <a:t>Applies to ALL electronic content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Applies to nine</a:t>
                      </a:r>
                      <a:r>
                        <a:rPr lang="en-US" baseline="0" dirty="0"/>
                        <a:t> categories of electronic content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35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66255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 “Nine Categories”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66254" y="737874"/>
            <a:ext cx="11767127" cy="5404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90000"/>
            </a:pPr>
            <a:r>
              <a:rPr lang="en-US" sz="2500" dirty="0"/>
              <a:t>An emergency notification  </a:t>
            </a:r>
          </a:p>
          <a:p>
            <a:pPr>
              <a:buSzPct val="90000"/>
            </a:pPr>
            <a:r>
              <a:rPr lang="en-US" sz="2500" dirty="0"/>
              <a:t>An initial or final decision adjudicating an administrative claim or proceeding.  </a:t>
            </a:r>
          </a:p>
          <a:p>
            <a:pPr>
              <a:buSzPct val="90000"/>
            </a:pPr>
            <a:r>
              <a:rPr lang="en-US" sz="2500" dirty="0"/>
              <a:t>An internal or external program or policy announcement.</a:t>
            </a:r>
          </a:p>
          <a:p>
            <a:pPr>
              <a:buSzPct val="90000"/>
            </a:pPr>
            <a:r>
              <a:rPr lang="en-US" sz="2500" dirty="0"/>
              <a:t>A notice of benefits, program eligibility, employment opportunity, or personnel action. </a:t>
            </a:r>
          </a:p>
          <a:p>
            <a:pPr>
              <a:buSzPct val="90000"/>
            </a:pPr>
            <a:r>
              <a:rPr lang="en-US" sz="2500" dirty="0"/>
              <a:t>A formal acknowledgement of receipt.  </a:t>
            </a:r>
          </a:p>
          <a:p>
            <a:pPr>
              <a:buSzPct val="90000"/>
            </a:pPr>
            <a:r>
              <a:rPr lang="en-US" sz="2500" dirty="0"/>
              <a:t>A survey or questionnaire: </a:t>
            </a:r>
          </a:p>
          <a:p>
            <a:pPr>
              <a:buSzPct val="90000"/>
            </a:pPr>
            <a:r>
              <a:rPr lang="en-US" sz="2500" dirty="0"/>
              <a:t>A template or form </a:t>
            </a:r>
          </a:p>
          <a:p>
            <a:pPr>
              <a:buSzPct val="90000"/>
            </a:pPr>
            <a:r>
              <a:rPr lang="en-US" sz="2500" dirty="0"/>
              <a:t>Educational or training materials</a:t>
            </a:r>
          </a:p>
          <a:p>
            <a:pPr>
              <a:buSzPct val="90000"/>
            </a:pPr>
            <a:r>
              <a:rPr lang="en-US" sz="2500" dirty="0"/>
              <a:t>Intranet content designed as a Web page</a:t>
            </a:r>
          </a:p>
          <a:p>
            <a:pPr marL="38100" indent="0">
              <a:spcBef>
                <a:spcPts val="1200"/>
              </a:spcBef>
              <a:buNone/>
            </a:pPr>
            <a:r>
              <a:rPr lang="en-US" sz="2000" b="1" dirty="0"/>
              <a:t>Note:  Section 504 accommodation requirements always apply</a:t>
            </a:r>
          </a:p>
          <a:p>
            <a:pPr marL="38100" indent="0">
              <a:buNone/>
            </a:pPr>
            <a:endParaRPr lang="en-US" sz="2400" dirty="0"/>
          </a:p>
          <a:p>
            <a:pPr marL="38100" indent="0"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387847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4953</TotalTime>
  <Words>1514</Words>
  <Application>Microsoft Office PowerPoint</Application>
  <PresentationFormat>Widescreen</PresentationFormat>
  <Paragraphs>316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Wingdings</vt:lpstr>
      <vt:lpstr>Calibri</vt:lpstr>
      <vt:lpstr>Simple Light</vt:lpstr>
      <vt:lpstr>An Overview of the Revised 508 Standards –    &amp; A Roadmap for Transitioning</vt:lpstr>
      <vt:lpstr>Agenda</vt:lpstr>
      <vt:lpstr>Changes</vt:lpstr>
      <vt:lpstr>Information &amp; Communications Technology (ICT)</vt:lpstr>
      <vt:lpstr>New organizational approach</vt:lpstr>
      <vt:lpstr>Standards categories</vt:lpstr>
      <vt:lpstr>Electronic Content Examples</vt:lpstr>
      <vt:lpstr>Public Facing vs. Non Public Facing</vt:lpstr>
      <vt:lpstr>The “Nine Categories”</vt:lpstr>
      <vt:lpstr>Electronic Content Examples</vt:lpstr>
      <vt:lpstr>Hardware Examples</vt:lpstr>
      <vt:lpstr>Support Services &amp; Documentation</vt:lpstr>
      <vt:lpstr>Revised Functional Performance Criteria</vt:lpstr>
      <vt:lpstr>Major changes to exceptions</vt:lpstr>
      <vt:lpstr>PowerPoint Presentation</vt:lpstr>
      <vt:lpstr>WCAG Conformance A &amp; AA</vt:lpstr>
      <vt:lpstr>Standards Applicability to Electronic Content</vt:lpstr>
      <vt:lpstr>Standards Applicability to Software</vt:lpstr>
      <vt:lpstr>Agenda – Part 2</vt:lpstr>
      <vt:lpstr>Inter-Agency 508 Refresh Workgroup</vt:lpstr>
      <vt:lpstr>Revised 508 Standards Refresh Toolkit</vt:lpstr>
      <vt:lpstr>PowerPoint Presentation</vt:lpstr>
      <vt:lpstr>Where do I begin?</vt:lpstr>
      <vt:lpstr>508 Program Resources</vt:lpstr>
      <vt:lpstr>How to identify Section 508 Requirements</vt:lpstr>
      <vt:lpstr>How to procure ICT using the Revised 508 Standards</vt:lpstr>
      <vt:lpstr>How to design &amp; develop ICT using the Revised 508 Standards</vt:lpstr>
      <vt:lpstr>How to create accessible electronic documents using the Revised 508 Standards</vt:lpstr>
      <vt:lpstr>How to test for conformance to the Revised 508 Standards     *Update coming FY 2019</vt:lpstr>
      <vt:lpstr>How to get training on the Revised 508 Standards</vt:lpstr>
      <vt:lpstr>PowerPoint Presentation</vt:lpstr>
      <vt:lpstr>Agenda – Part 3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Berg, Jesse L.</dc:creator>
  <cp:lastModifiedBy>Sharma Siddhartha</cp:lastModifiedBy>
  <cp:revision>40</cp:revision>
  <cp:lastPrinted>2018-05-07T15:21:06Z</cp:lastPrinted>
  <dcterms:modified xsi:type="dcterms:W3CDTF">2018-05-31T13:24:09Z</dcterms:modified>
</cp:coreProperties>
</file>